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Nunito"/>
      <p:regular r:id="rId21"/>
      <p:bold r:id="rId22"/>
      <p:italic r:id="rId23"/>
      <p:boldItalic r:id="rId24"/>
    </p:embeddedFont>
    <p:embeddedFont>
      <p:font typeface="Poppins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Quicksand"/>
      <p:regular r:id="rId33"/>
      <p:bold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Quicksand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6.xml"/><Relationship Id="rId34" Type="http://schemas.openxmlformats.org/officeDocument/2006/relationships/font" Target="fonts/Quicksand-bold.fntdata"/><Relationship Id="rId15" Type="http://schemas.openxmlformats.org/officeDocument/2006/relationships/slide" Target="slides/slide9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bold.fntdata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38" Type="http://schemas.openxmlformats.org/officeDocument/2006/relationships/font" Target="fonts/CenturyGothic-boldItalic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3ed2968b6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c3ed2968b6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c3ed2968b6_2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c3ed2968b6_2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4738e5200_3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c4738e5200_3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c4738e5200_3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3ed2968b6_2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c3ed2968b6_2_7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4738e5200_3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2c4738e5200_3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c4738e5200_3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4738e5200_6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c4738e5200_6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3ed2968b6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c3ed2968b6_1_9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c447151f2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c447151f2c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c447151f2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c447151f2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46e523df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c46e523df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3257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4"/>
          <p:cNvSpPr/>
          <p:nvPr>
            <p:ph idx="2" type="pic"/>
          </p:nvPr>
        </p:nvSpPr>
        <p:spPr>
          <a:xfrm>
            <a:off x="642938" y="1914525"/>
            <a:ext cx="3956400" cy="2571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8" name="Google Shape;68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2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1" name="Google Shape;111;p2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9" name="Google Shape;119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OBJECT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6910451" y="71120"/>
            <a:ext cx="1697700" cy="1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36" name="Google Shape;136;p27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37" name="Google Shape;137;p27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38" name="Google Shape;138;p27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1" name="Google Shape;141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2" name="Google Shape;14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8.jp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/>
          </a:blip>
          <a:srcRect b="10443" l="0" r="0" t="10443"/>
          <a:stretch/>
        </p:blipFill>
        <p:spPr>
          <a:xfrm>
            <a:off x="2642616" y="8"/>
            <a:ext cx="6501385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/>
          <p:nvPr/>
        </p:nvSpPr>
        <p:spPr>
          <a:xfrm>
            <a:off x="-48825" y="0"/>
            <a:ext cx="73176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42000" y="1570038"/>
            <a:ext cx="48027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7400">
                <a:solidFill>
                  <a:schemeClr val="dk1"/>
                </a:solidFill>
              </a:rPr>
              <a:t>“FOOT A BILL”</a:t>
            </a:r>
            <a:endParaRPr b="1" sz="6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208372" y="3410190"/>
            <a:ext cx="2983200" cy="138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9"/>
          <p:cNvSpPr txBox="1"/>
          <p:nvPr>
            <p:ph idx="11" type="ftr"/>
          </p:nvPr>
        </p:nvSpPr>
        <p:spPr>
          <a:xfrm>
            <a:off x="208449" y="4710325"/>
            <a:ext cx="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Rotary.org</a:t>
            </a:r>
            <a:endParaRPr/>
          </a:p>
        </p:txBody>
      </p:sp>
      <p:sp>
        <p:nvSpPr>
          <p:cNvPr id="153" name="Google Shape;153;p29"/>
          <p:cNvSpPr txBox="1"/>
          <p:nvPr>
            <p:ph idx="11" type="ftr"/>
          </p:nvPr>
        </p:nvSpPr>
        <p:spPr>
          <a:xfrm>
            <a:off x="153000" y="3025300"/>
            <a:ext cx="34098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5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2024 Young Lions Media Competition</a:t>
            </a:r>
            <a:endParaRPr sz="1505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otary People Of Action , Free Transparent Clipart - ClipartKey" id="154" name="Google Shape;15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375" y="225425"/>
            <a:ext cx="2031525" cy="8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/>
          <p:nvPr/>
        </p:nvSpPr>
        <p:spPr>
          <a:xfrm>
            <a:off x="4946050" y="441626"/>
            <a:ext cx="1935600" cy="4543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4999927" y="492716"/>
            <a:ext cx="1763700" cy="4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•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storytelling to create awareness and encourage TA to join and donate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•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 with UBER to drive donation and convert members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 with influencers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•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media planning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•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Engaging content on facebook, linkedin twitter on partners platforms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wHO, UNICEF, to drive awareness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b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8"/>
          <p:cNvSpPr txBox="1"/>
          <p:nvPr/>
        </p:nvSpPr>
        <p:spPr>
          <a:xfrm>
            <a:off x="3716532" y="441614"/>
            <a:ext cx="1272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00"/>
              <a:buFont typeface="Noto Sans Symbols"/>
              <a:buChar char="❑"/>
            </a:pPr>
            <a:r>
              <a:rPr b="1" lang="en" sz="1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Our Approach:</a:t>
            </a:r>
            <a:endParaRPr sz="1100"/>
          </a:p>
        </p:txBody>
      </p:sp>
      <p:grpSp>
        <p:nvGrpSpPr>
          <p:cNvPr id="299" name="Google Shape;299;p38"/>
          <p:cNvGrpSpPr/>
          <p:nvPr/>
        </p:nvGrpSpPr>
        <p:grpSpPr>
          <a:xfrm>
            <a:off x="239537" y="1087582"/>
            <a:ext cx="3391180" cy="3143884"/>
            <a:chOff x="239537" y="1087583"/>
            <a:chExt cx="3391180" cy="3143884"/>
          </a:xfrm>
        </p:grpSpPr>
        <p:sp>
          <p:nvSpPr>
            <p:cNvPr id="300" name="Google Shape;300;p38"/>
            <p:cNvSpPr/>
            <p:nvPr/>
          </p:nvSpPr>
          <p:spPr>
            <a:xfrm>
              <a:off x="1553697" y="1087583"/>
              <a:ext cx="2076900" cy="7509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8"/>
            <p:cNvSpPr txBox="1"/>
            <p:nvPr/>
          </p:nvSpPr>
          <p:spPr>
            <a:xfrm>
              <a:off x="1595068" y="1114958"/>
              <a:ext cx="2035500" cy="7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15900" lvl="0" marL="215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Fundraising</a:t>
              </a:r>
              <a:endParaRPr sz="1100"/>
            </a:p>
            <a:p>
              <a:pPr indent="-215900" lvl="0" marL="215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Get more</a:t>
              </a: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people to join the Rotary Club</a:t>
              </a:r>
              <a:endParaRPr sz="1100"/>
            </a:p>
          </p:txBody>
        </p:sp>
        <p:sp>
          <p:nvSpPr>
            <p:cNvPr id="302" name="Google Shape;302;p38"/>
            <p:cNvSpPr txBox="1"/>
            <p:nvPr/>
          </p:nvSpPr>
          <p:spPr>
            <a:xfrm>
              <a:off x="241024" y="2275982"/>
              <a:ext cx="13650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476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500"/>
                <a:buFont typeface="Noto Sans Symbols"/>
                <a:buChar char="❑"/>
              </a:pPr>
              <a:r>
                <a:rPr b="1" lang="en" sz="15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Our Target:</a:t>
              </a:r>
              <a:endParaRPr sz="1100"/>
            </a:p>
          </p:txBody>
        </p:sp>
        <p:sp>
          <p:nvSpPr>
            <p:cNvPr id="303" name="Google Shape;303;p38"/>
            <p:cNvSpPr txBox="1"/>
            <p:nvPr/>
          </p:nvSpPr>
          <p:spPr>
            <a:xfrm>
              <a:off x="239537" y="1141706"/>
              <a:ext cx="1279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476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500"/>
                <a:buFont typeface="Noto Sans Symbols"/>
                <a:buChar char="❑"/>
              </a:pPr>
              <a:r>
                <a:rPr b="1" lang="en" sz="15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The Goal:</a:t>
              </a:r>
              <a:endParaRPr sz="1100"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1553817" y="2385542"/>
              <a:ext cx="2076900" cy="950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8"/>
            <p:cNvSpPr txBox="1"/>
            <p:nvPr/>
          </p:nvSpPr>
          <p:spPr>
            <a:xfrm>
              <a:off x="1610905" y="2488414"/>
              <a:ext cx="1915500" cy="7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22250" lvl="0" marL="215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Benefactors: Men, Women 18-45, ABC. </a:t>
              </a:r>
              <a:endParaRPr sz="1100"/>
            </a:p>
            <a:p>
              <a:pPr indent="-222250" lvl="0" marL="215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Corporate Organizations</a:t>
              </a:r>
              <a:endParaRPr sz="1100"/>
            </a:p>
            <a:p>
              <a:pPr indent="-222250" lvl="0" marL="215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Prospective members</a:t>
              </a:r>
              <a:endParaRPr sz="1100"/>
            </a:p>
          </p:txBody>
        </p:sp>
        <p:sp>
          <p:nvSpPr>
            <p:cNvPr id="306" name="Google Shape;306;p38"/>
            <p:cNvSpPr txBox="1"/>
            <p:nvPr/>
          </p:nvSpPr>
          <p:spPr>
            <a:xfrm>
              <a:off x="241024" y="3677289"/>
              <a:ext cx="13650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476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500"/>
                <a:buFont typeface="Noto Sans Symbols"/>
                <a:buChar char="❑"/>
              </a:pPr>
              <a:r>
                <a:rPr b="1" lang="en" sz="15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Strategy (The Idea):</a:t>
              </a:r>
              <a:endParaRPr b="1" sz="1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1553697" y="3674667"/>
              <a:ext cx="1639500" cy="556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8"/>
            <p:cNvSpPr txBox="1"/>
            <p:nvPr/>
          </p:nvSpPr>
          <p:spPr>
            <a:xfrm>
              <a:off x="1602755" y="3810716"/>
              <a:ext cx="15414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FOOT A BILL</a:t>
              </a:r>
              <a:endParaRPr sz="1100"/>
            </a:p>
          </p:txBody>
        </p:sp>
      </p:grpSp>
      <p:sp>
        <p:nvSpPr>
          <p:cNvPr id="309" name="Google Shape;309;p38"/>
          <p:cNvSpPr txBox="1"/>
          <p:nvPr/>
        </p:nvSpPr>
        <p:spPr>
          <a:xfrm>
            <a:off x="7028284" y="437192"/>
            <a:ext cx="1272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00"/>
              <a:buFont typeface="Noto Sans Symbols"/>
              <a:buChar char="❑"/>
            </a:pPr>
            <a:r>
              <a:rPr b="1" lang="en" sz="1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Execution</a:t>
            </a:r>
            <a:endParaRPr sz="1100"/>
          </a:p>
        </p:txBody>
      </p:sp>
      <p:sp>
        <p:nvSpPr>
          <p:cNvPr id="310" name="Google Shape;310;p38"/>
          <p:cNvSpPr/>
          <p:nvPr/>
        </p:nvSpPr>
        <p:spPr>
          <a:xfrm>
            <a:off x="7117714" y="819338"/>
            <a:ext cx="1935600" cy="1113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7000" lvl="0" marL="215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7203845" y="987273"/>
            <a:ext cx="17637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Awareness</a:t>
            </a:r>
            <a:endParaRPr sz="1100"/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Engagements</a:t>
            </a:r>
            <a:endParaRPr sz="1100"/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Conversion /Call to Action</a:t>
            </a:r>
            <a:endParaRPr sz="1100"/>
          </a:p>
        </p:txBody>
      </p:sp>
      <p:sp>
        <p:nvSpPr>
          <p:cNvPr id="312" name="Google Shape;312;p38"/>
          <p:cNvSpPr/>
          <p:nvPr/>
        </p:nvSpPr>
        <p:spPr>
          <a:xfrm>
            <a:off x="7117458" y="2752307"/>
            <a:ext cx="1935600" cy="1113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7000" lvl="0" marL="215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8"/>
          <p:cNvSpPr txBox="1"/>
          <p:nvPr/>
        </p:nvSpPr>
        <p:spPr>
          <a:xfrm>
            <a:off x="7037874" y="2177474"/>
            <a:ext cx="1563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00"/>
              <a:buFont typeface="Noto Sans Symbols"/>
              <a:buChar char="❑"/>
            </a:pPr>
            <a:r>
              <a:rPr b="1" lang="en" sz="1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 we will Measure</a:t>
            </a:r>
            <a:endParaRPr sz="1100"/>
          </a:p>
        </p:txBody>
      </p:sp>
      <p:sp>
        <p:nvSpPr>
          <p:cNvPr id="314" name="Google Shape;314;p38"/>
          <p:cNvSpPr txBox="1"/>
          <p:nvPr/>
        </p:nvSpPr>
        <p:spPr>
          <a:xfrm>
            <a:off x="7184170" y="2908588"/>
            <a:ext cx="17637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 Donated</a:t>
            </a:r>
            <a:endParaRPr sz="1100"/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of Clicks</a:t>
            </a:r>
            <a:endParaRPr sz="1100"/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of registered members</a:t>
            </a:r>
            <a:endParaRPr sz="1100"/>
          </a:p>
        </p:txBody>
      </p:sp>
      <p:sp>
        <p:nvSpPr>
          <p:cNvPr id="315" name="Google Shape;315;p38"/>
          <p:cNvSpPr txBox="1"/>
          <p:nvPr/>
        </p:nvSpPr>
        <p:spPr>
          <a:xfrm>
            <a:off x="319800" y="143750"/>
            <a:ext cx="13572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/>
          <p:nvPr/>
        </p:nvSpPr>
        <p:spPr>
          <a:xfrm>
            <a:off x="541266" y="1110520"/>
            <a:ext cx="1720427" cy="179720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FAEBF">
                  <a:alpha val="40000"/>
                </a:srgbClr>
              </a:gs>
              <a:gs pos="93000">
                <a:srgbClr val="0FAEBF">
                  <a:alpha val="0"/>
                </a:srgbClr>
              </a:gs>
              <a:gs pos="100000">
                <a:srgbClr val="0FAEBF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361676" y="1110525"/>
            <a:ext cx="2304900" cy="2130900"/>
          </a:xfrm>
          <a:prstGeom prst="flowChartConnec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89803"/>
                </a:srgbClr>
              </a:gs>
            </a:gsLst>
            <a:lin ang="2700006" scaled="0"/>
          </a:gradFill>
          <a:ln>
            <a:noFill/>
          </a:ln>
          <a:effectLst>
            <a:outerShdw blurRad="1079500" sx="85000" rotWithShape="0" algn="tl" dir="2700000" dist="508000" sy="85000">
              <a:srgbClr val="000000">
                <a:alpha val="149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B8BE"/>
              </a:buClr>
              <a:buSzPts val="600"/>
              <a:buFont typeface="Century Gothic"/>
              <a:buNone/>
            </a:pPr>
            <a:r>
              <a:t/>
            </a:r>
            <a:endParaRPr b="1" sz="600">
              <a:solidFill>
                <a:srgbClr val="73B8B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community with a global network of 1.4 million people around the world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solving problems that affect the world</a:t>
            </a:r>
            <a:endParaRPr sz="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2985650" y="2277825"/>
            <a:ext cx="1877400" cy="1853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4C7EE">
                  <a:alpha val="40000"/>
                </a:srgbClr>
              </a:gs>
              <a:gs pos="93000">
                <a:srgbClr val="04C7EE">
                  <a:alpha val="0"/>
                </a:srgbClr>
              </a:gs>
              <a:gs pos="100000">
                <a:srgbClr val="04C7EE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0"/>
          <p:cNvSpPr/>
          <p:nvPr/>
        </p:nvSpPr>
        <p:spPr>
          <a:xfrm>
            <a:off x="6118275" y="1225650"/>
            <a:ext cx="1774800" cy="1776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C74DC">
                  <a:alpha val="40000"/>
                </a:srgbClr>
              </a:gs>
              <a:gs pos="93000">
                <a:srgbClr val="5C74DC">
                  <a:alpha val="0"/>
                </a:srgbClr>
              </a:gs>
              <a:gs pos="100000">
                <a:srgbClr val="5C74DC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30"/>
          <p:cNvGrpSpPr/>
          <p:nvPr/>
        </p:nvGrpSpPr>
        <p:grpSpPr>
          <a:xfrm rot="-5400000">
            <a:off x="360755" y="4250222"/>
            <a:ext cx="701312" cy="699489"/>
            <a:chOff x="10171590" y="-1509661"/>
            <a:chExt cx="3576300" cy="3567000"/>
          </a:xfrm>
        </p:grpSpPr>
        <p:sp>
          <p:nvSpPr>
            <p:cNvPr id="165" name="Google Shape;165;p30"/>
            <p:cNvSpPr/>
            <p:nvPr/>
          </p:nvSpPr>
          <p:spPr>
            <a:xfrm>
              <a:off x="10171590" y="-1509661"/>
              <a:ext cx="3576300" cy="3567000"/>
            </a:xfrm>
            <a:prstGeom prst="roundRect">
              <a:avLst>
                <a:gd fmla="val 29592" name="adj"/>
              </a:avLst>
            </a:prstGeom>
            <a:noFill/>
            <a:ln cap="flat" cmpd="sng" w="19050">
              <a:solidFill>
                <a:srgbClr val="687EDE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79500" sx="85000" rotWithShape="0" algn="tl" dir="2700000" dist="508000" sy="85000">
                <a:srgbClr val="000000">
                  <a:alpha val="1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11353069" y="-331282"/>
              <a:ext cx="1213500" cy="1210200"/>
            </a:xfrm>
            <a:prstGeom prst="roundRect">
              <a:avLst>
                <a:gd fmla="val 29592" name="adj"/>
              </a:avLst>
            </a:prstGeom>
            <a:noFill/>
            <a:ln cap="flat" cmpd="sng" w="19050">
              <a:solidFill>
                <a:srgbClr val="687EDE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79500" sx="85000" rotWithShape="0" algn="tl" dir="2700000" dist="508000" sy="85000">
                <a:srgbClr val="000000">
                  <a:alpha val="1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30"/>
          <p:cNvGrpSpPr/>
          <p:nvPr/>
        </p:nvGrpSpPr>
        <p:grpSpPr>
          <a:xfrm rot="-5400000">
            <a:off x="8610030" y="333073"/>
            <a:ext cx="293257" cy="292494"/>
            <a:chOff x="10171590" y="-1509661"/>
            <a:chExt cx="3576300" cy="3567000"/>
          </a:xfrm>
        </p:grpSpPr>
        <p:sp>
          <p:nvSpPr>
            <p:cNvPr id="168" name="Google Shape;168;p30"/>
            <p:cNvSpPr/>
            <p:nvPr/>
          </p:nvSpPr>
          <p:spPr>
            <a:xfrm>
              <a:off x="10171590" y="-1509661"/>
              <a:ext cx="3576300" cy="3567000"/>
            </a:xfrm>
            <a:prstGeom prst="roundRect">
              <a:avLst>
                <a:gd fmla="val 29592" name="adj"/>
              </a:avLst>
            </a:prstGeom>
            <a:noFill/>
            <a:ln cap="flat" cmpd="sng" w="19050">
              <a:solidFill>
                <a:srgbClr val="687EDE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79500" sx="85000" rotWithShape="0" algn="tl" dir="2700000" dist="508000" sy="85000">
                <a:srgbClr val="000000">
                  <a:alpha val="1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11353069" y="-331282"/>
              <a:ext cx="1213500" cy="1210200"/>
            </a:xfrm>
            <a:prstGeom prst="roundRect">
              <a:avLst>
                <a:gd fmla="val 29592" name="adj"/>
              </a:avLst>
            </a:prstGeom>
            <a:noFill/>
            <a:ln cap="flat" cmpd="sng" w="19050">
              <a:solidFill>
                <a:srgbClr val="687EDE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79500" sx="85000" rotWithShape="0" algn="tl" dir="2700000" dist="508000" sy="85000">
                <a:srgbClr val="000000">
                  <a:alpha val="1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30"/>
          <p:cNvSpPr/>
          <p:nvPr/>
        </p:nvSpPr>
        <p:spPr>
          <a:xfrm>
            <a:off x="2985651" y="2209225"/>
            <a:ext cx="2304900" cy="2130900"/>
          </a:xfrm>
          <a:prstGeom prst="flowChartConnec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89803"/>
                </a:srgbClr>
              </a:gs>
            </a:gsLst>
            <a:lin ang="2700006" scaled="0"/>
          </a:gradFill>
          <a:ln>
            <a:noFill/>
          </a:ln>
          <a:effectLst>
            <a:outerShdw blurRad="1079500" sx="85000" rotWithShape="0" algn="tl" dir="2700000" dist="508000" sy="85000">
              <a:srgbClr val="000000">
                <a:alpha val="149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B8BE"/>
              </a:buClr>
              <a:buSzPts val="600"/>
              <a:buFont typeface="Century Gothic"/>
              <a:buNone/>
            </a:pPr>
            <a:r>
              <a:t/>
            </a:r>
            <a:endParaRPr b="1" sz="600">
              <a:solidFill>
                <a:srgbClr val="73B8B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Founding member of the </a:t>
            </a: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Polio Eradication Initiative in 1988.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 of poliovirus have significantly decreased by over </a:t>
            </a: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99.9%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since 1988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0"/>
          <p:cNvSpPr/>
          <p:nvPr/>
        </p:nvSpPr>
        <p:spPr>
          <a:xfrm>
            <a:off x="6305501" y="1343850"/>
            <a:ext cx="2304900" cy="2130900"/>
          </a:xfrm>
          <a:prstGeom prst="flowChartConnec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89803"/>
                </a:srgbClr>
              </a:gs>
            </a:gsLst>
            <a:lin ang="2700006" scaled="0"/>
          </a:gradFill>
          <a:ln>
            <a:noFill/>
          </a:ln>
          <a:effectLst>
            <a:outerShdw blurRad="1079500" sx="85000" rotWithShape="0" algn="tl" dir="2700000" dist="508000" sy="85000">
              <a:srgbClr val="000000">
                <a:alpha val="149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B8BE"/>
              </a:buClr>
              <a:buSzPts val="600"/>
              <a:buFont typeface="Century Gothic"/>
              <a:buNone/>
            </a:pPr>
            <a:r>
              <a:t/>
            </a:r>
            <a:endParaRPr b="1" sz="600">
              <a:solidFill>
                <a:srgbClr val="73B8B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FUNDRAISING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RECRUITMENT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new Rotary Club members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AWARENESS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478800" y="501050"/>
            <a:ext cx="1928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WHO WE ARE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3159725" y="1536950"/>
            <a:ext cx="19287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WHAT HAVE WE DONE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6631850" y="721050"/>
            <a:ext cx="1370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TASK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2985650" y="121350"/>
            <a:ext cx="27672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</a:rPr>
              <a:t>OVERVIEW</a:t>
            </a:r>
            <a:endParaRPr b="1"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0" y="3799775"/>
            <a:ext cx="3132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3">
            <a:alphaModFix/>
          </a:blip>
          <a:srcRect b="4379" l="0" r="0" t="4379"/>
          <a:stretch/>
        </p:blipFill>
        <p:spPr>
          <a:xfrm>
            <a:off x="6646200" y="1324388"/>
            <a:ext cx="2290500" cy="139067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 txBox="1"/>
          <p:nvPr/>
        </p:nvSpPr>
        <p:spPr>
          <a:xfrm>
            <a:off x="2765100" y="3846938"/>
            <a:ext cx="4020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2406600" y="694325"/>
            <a:ext cx="43308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(</a:t>
            </a:r>
            <a:r>
              <a:rPr b="1" lang="en" sz="1500"/>
              <a:t>DONORS / NEW MEMBERS)</a:t>
            </a:r>
            <a:endParaRPr b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6200" y="2656200"/>
            <a:ext cx="2290500" cy="161999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 txBox="1"/>
          <p:nvPr/>
        </p:nvSpPr>
        <p:spPr>
          <a:xfrm>
            <a:off x="259850" y="1435325"/>
            <a:ext cx="3132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Demographics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Male/Female, between age 18 to 45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 gainfully employed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live in urban areas.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3384050" y="1435325"/>
            <a:ext cx="3132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Psychographics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care about giving a helping hand where easily possible.​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minded and willing to support initiatives that aligns with their value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seek fulfilment through act of service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259850" y="3416525"/>
            <a:ext cx="3132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Consumption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Consumption: TV,  Radio, Digital and OOH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2838900" y="142375"/>
            <a:ext cx="3332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TARGET AUDIENCE</a:t>
            </a:r>
            <a:endParaRPr b="1" sz="2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32"/>
          <p:cNvGrpSpPr/>
          <p:nvPr/>
        </p:nvGrpSpPr>
        <p:grpSpPr>
          <a:xfrm>
            <a:off x="8390181" y="4402378"/>
            <a:ext cx="701312" cy="699489"/>
            <a:chOff x="10171590" y="-1509661"/>
            <a:chExt cx="3576300" cy="3567000"/>
          </a:xfrm>
        </p:grpSpPr>
        <p:sp>
          <p:nvSpPr>
            <p:cNvPr id="195" name="Google Shape;195;p32"/>
            <p:cNvSpPr/>
            <p:nvPr/>
          </p:nvSpPr>
          <p:spPr>
            <a:xfrm>
              <a:off x="10171590" y="-1509661"/>
              <a:ext cx="3576300" cy="3567000"/>
            </a:xfrm>
            <a:prstGeom prst="roundRect">
              <a:avLst>
                <a:gd fmla="val 29592" name="adj"/>
              </a:avLst>
            </a:prstGeom>
            <a:noFill/>
            <a:ln cap="flat" cmpd="sng" w="19050">
              <a:solidFill>
                <a:srgbClr val="687EDE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79500" sx="85000" rotWithShape="0" algn="tl" dir="2700000" dist="508000" sy="85000">
                <a:srgbClr val="000000">
                  <a:alpha val="1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53069" y="-331282"/>
              <a:ext cx="1213500" cy="1210200"/>
            </a:xfrm>
            <a:prstGeom prst="roundRect">
              <a:avLst>
                <a:gd fmla="val 29592" name="adj"/>
              </a:avLst>
            </a:prstGeom>
            <a:noFill/>
            <a:ln cap="flat" cmpd="sng" w="19050">
              <a:solidFill>
                <a:srgbClr val="687EDE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79500" sx="85000" rotWithShape="0" algn="tl" dir="2700000" dist="508000" sy="85000">
                <a:srgbClr val="000000">
                  <a:alpha val="1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32"/>
          <p:cNvSpPr txBox="1"/>
          <p:nvPr/>
        </p:nvSpPr>
        <p:spPr>
          <a:xfrm>
            <a:off x="2599573" y="2995525"/>
            <a:ext cx="1301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Insights</a:t>
            </a:r>
            <a:endParaRPr sz="1200"/>
          </a:p>
        </p:txBody>
      </p:sp>
      <p:sp>
        <p:nvSpPr>
          <p:cNvPr id="198" name="Google Shape;198;p32"/>
          <p:cNvSpPr txBox="1"/>
          <p:nvPr/>
        </p:nvSpPr>
        <p:spPr>
          <a:xfrm>
            <a:off x="233713" y="3455799"/>
            <a:ext cx="3496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Limits aspiration and dreams: 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with clubfoot are sometimes turned down for jobs because employers believe they could be a liability to the company.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1109572" y="245274"/>
            <a:ext cx="1796700" cy="17967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89803"/>
                </a:srgbClr>
              </a:gs>
            </a:gsLst>
            <a:lin ang="2700006" scaled="0"/>
          </a:gradFill>
          <a:ln cap="flat" cmpd="sng" w="19050">
            <a:solidFill>
              <a:srgbClr val="20B4C4">
                <a:alpha val="149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79500" sx="85000" rotWithShape="0" algn="tl" dir="2700000" dist="685800" sy="85000">
              <a:srgbClr val="000000">
                <a:alpha val="1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0" name="Google Shape;200;p32"/>
          <p:cNvSpPr/>
          <p:nvPr/>
        </p:nvSpPr>
        <p:spPr>
          <a:xfrm>
            <a:off x="1282053" y="415276"/>
            <a:ext cx="1451700" cy="1451700"/>
          </a:xfrm>
          <a:prstGeom prst="donut">
            <a:avLst>
              <a:gd fmla="val 17130" name="adj"/>
            </a:avLst>
          </a:prstGeom>
          <a:gradFill>
            <a:gsLst>
              <a:gs pos="0">
                <a:srgbClr val="0FAEBF">
                  <a:alpha val="40000"/>
                </a:srgbClr>
              </a:gs>
              <a:gs pos="100000">
                <a:srgbClr val="0FAEBF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FAE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32"/>
          <p:cNvSpPr/>
          <p:nvPr/>
        </p:nvSpPr>
        <p:spPr>
          <a:xfrm>
            <a:off x="1282053" y="415276"/>
            <a:ext cx="1452000" cy="1452000"/>
          </a:xfrm>
          <a:prstGeom prst="blockArc">
            <a:avLst>
              <a:gd fmla="val 16226986" name="adj1"/>
              <a:gd fmla="val 815819" name="adj2"/>
              <a:gd fmla="val 17186" name="adj3"/>
            </a:avLst>
          </a:prstGeom>
          <a:solidFill>
            <a:srgbClr val="20B4C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1534975" y="995025"/>
            <a:ext cx="946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250,000</a:t>
            </a:r>
            <a:endParaRPr sz="1100"/>
          </a:p>
        </p:txBody>
      </p:sp>
      <p:sp>
        <p:nvSpPr>
          <p:cNvPr id="203" name="Google Shape;203;p32"/>
          <p:cNvSpPr txBox="1"/>
          <p:nvPr/>
        </p:nvSpPr>
        <p:spPr>
          <a:xfrm>
            <a:off x="1230614" y="2147747"/>
            <a:ext cx="1503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Children born every year worldwide with Clubfoot</a:t>
            </a:r>
            <a:endParaRPr b="1" sz="1300"/>
          </a:p>
        </p:txBody>
      </p:sp>
      <p:sp>
        <p:nvSpPr>
          <p:cNvPr id="204" name="Google Shape;204;p32"/>
          <p:cNvSpPr/>
          <p:nvPr/>
        </p:nvSpPr>
        <p:spPr>
          <a:xfrm>
            <a:off x="6055581" y="245274"/>
            <a:ext cx="1796700" cy="17967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89803"/>
                </a:srgbClr>
              </a:gs>
            </a:gsLst>
            <a:lin ang="2700006" scaled="0"/>
          </a:gradFill>
          <a:ln cap="flat" cmpd="sng" w="19050">
            <a:solidFill>
              <a:srgbClr val="20B4C4">
                <a:alpha val="149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79500" sx="85000" rotWithShape="0" algn="tl" dir="2700000" dist="685800" sy="85000">
              <a:srgbClr val="000000">
                <a:alpha val="1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5" name="Google Shape;205;p32"/>
          <p:cNvSpPr/>
          <p:nvPr/>
        </p:nvSpPr>
        <p:spPr>
          <a:xfrm>
            <a:off x="6228061" y="415276"/>
            <a:ext cx="1451700" cy="1451700"/>
          </a:xfrm>
          <a:prstGeom prst="donut">
            <a:avLst>
              <a:gd fmla="val 17130" name="adj"/>
            </a:avLst>
          </a:prstGeom>
          <a:gradFill>
            <a:gsLst>
              <a:gs pos="0">
                <a:srgbClr val="0FAEBF">
                  <a:alpha val="40000"/>
                </a:srgbClr>
              </a:gs>
              <a:gs pos="100000">
                <a:srgbClr val="0FAEBF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FAE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6228061" y="415276"/>
            <a:ext cx="1452000" cy="1452000"/>
          </a:xfrm>
          <a:prstGeom prst="blockArc">
            <a:avLst>
              <a:gd fmla="val 16226986" name="adj1"/>
              <a:gd fmla="val 17490383" name="adj2"/>
              <a:gd fmla="val 17064" name="adj3"/>
            </a:avLst>
          </a:prstGeom>
          <a:solidFill>
            <a:srgbClr val="20B4C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6618317" y="995037"/>
            <a:ext cx="671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</a:t>
            </a:r>
            <a:r>
              <a:rPr b="1" lang="en" sz="15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1100"/>
          </a:p>
        </p:txBody>
      </p:sp>
      <p:sp>
        <p:nvSpPr>
          <p:cNvPr id="208" name="Google Shape;208;p32"/>
          <p:cNvSpPr txBox="1"/>
          <p:nvPr/>
        </p:nvSpPr>
        <p:spPr>
          <a:xfrm>
            <a:off x="6195976" y="2147748"/>
            <a:ext cx="1515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Children born with clubfoot are in low and middle income Countries</a:t>
            </a:r>
            <a:endParaRPr b="1" sz="1300"/>
          </a:p>
        </p:txBody>
      </p:sp>
      <p:sp>
        <p:nvSpPr>
          <p:cNvPr id="209" name="Google Shape;209;p32"/>
          <p:cNvSpPr/>
          <p:nvPr/>
        </p:nvSpPr>
        <p:spPr>
          <a:xfrm>
            <a:off x="3582577" y="245274"/>
            <a:ext cx="1796700" cy="17967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89803"/>
                </a:srgbClr>
              </a:gs>
            </a:gsLst>
            <a:lin ang="2700006" scaled="0"/>
          </a:gradFill>
          <a:ln cap="flat" cmpd="sng" w="19050">
            <a:solidFill>
              <a:srgbClr val="20B4C4">
                <a:alpha val="149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79500" sx="85000" rotWithShape="0" algn="tl" dir="2700000" dist="685800" sy="85000">
              <a:srgbClr val="000000">
                <a:alpha val="1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0" name="Google Shape;210;p32"/>
          <p:cNvSpPr/>
          <p:nvPr/>
        </p:nvSpPr>
        <p:spPr>
          <a:xfrm>
            <a:off x="3755057" y="415276"/>
            <a:ext cx="1451700" cy="1451700"/>
          </a:xfrm>
          <a:prstGeom prst="donut">
            <a:avLst>
              <a:gd fmla="val 17130" name="adj"/>
            </a:avLst>
          </a:prstGeom>
          <a:gradFill>
            <a:gsLst>
              <a:gs pos="0">
                <a:srgbClr val="0FAEBF">
                  <a:alpha val="40000"/>
                </a:srgbClr>
              </a:gs>
              <a:gs pos="100000">
                <a:srgbClr val="0FAEBF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FAE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32"/>
          <p:cNvSpPr/>
          <p:nvPr/>
        </p:nvSpPr>
        <p:spPr>
          <a:xfrm>
            <a:off x="3755057" y="415276"/>
            <a:ext cx="1452000" cy="1452000"/>
          </a:xfrm>
          <a:prstGeom prst="blockArc">
            <a:avLst>
              <a:gd fmla="val 16226986" name="adj1"/>
              <a:gd fmla="val 19885872" name="adj2"/>
              <a:gd fmla="val 17047" name="adj3"/>
            </a:avLst>
          </a:prstGeom>
          <a:solidFill>
            <a:srgbClr val="20B4C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4145313" y="995037"/>
            <a:ext cx="671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9,000</a:t>
            </a:r>
            <a:endParaRPr sz="1100"/>
          </a:p>
        </p:txBody>
      </p:sp>
      <p:sp>
        <p:nvSpPr>
          <p:cNvPr id="213" name="Google Shape;213;p32"/>
          <p:cNvSpPr txBox="1"/>
          <p:nvPr/>
        </p:nvSpPr>
        <p:spPr>
          <a:xfrm>
            <a:off x="3668786" y="2147747"/>
            <a:ext cx="1624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Children born in Nigeria with Clubfoot</a:t>
            </a:r>
            <a:endParaRPr b="1" sz="1300"/>
          </a:p>
        </p:txBody>
      </p:sp>
      <p:grpSp>
        <p:nvGrpSpPr>
          <p:cNvPr id="214" name="Google Shape;214;p32"/>
          <p:cNvGrpSpPr/>
          <p:nvPr/>
        </p:nvGrpSpPr>
        <p:grpSpPr>
          <a:xfrm>
            <a:off x="777533" y="4678203"/>
            <a:ext cx="293257" cy="292494"/>
            <a:chOff x="10171590" y="-1509661"/>
            <a:chExt cx="3576300" cy="3567000"/>
          </a:xfrm>
        </p:grpSpPr>
        <p:sp>
          <p:nvSpPr>
            <p:cNvPr id="215" name="Google Shape;215;p32"/>
            <p:cNvSpPr/>
            <p:nvPr/>
          </p:nvSpPr>
          <p:spPr>
            <a:xfrm>
              <a:off x="10171590" y="-1509661"/>
              <a:ext cx="3576300" cy="3567000"/>
            </a:xfrm>
            <a:prstGeom prst="roundRect">
              <a:avLst>
                <a:gd fmla="val 29592" name="adj"/>
              </a:avLst>
            </a:prstGeom>
            <a:noFill/>
            <a:ln cap="flat" cmpd="sng" w="19050">
              <a:solidFill>
                <a:srgbClr val="687EDE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79500" sx="85000" rotWithShape="0" algn="tl" dir="2700000" dist="508000" sy="85000">
                <a:srgbClr val="000000">
                  <a:alpha val="1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11353069" y="-331282"/>
              <a:ext cx="1213500" cy="1210200"/>
            </a:xfrm>
            <a:prstGeom prst="roundRect">
              <a:avLst>
                <a:gd fmla="val 29592" name="adj"/>
              </a:avLst>
            </a:prstGeom>
            <a:noFill/>
            <a:ln cap="flat" cmpd="sng" w="19050">
              <a:solidFill>
                <a:srgbClr val="687EDE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79500" sx="85000" rotWithShape="0" algn="tl" dir="2700000" dist="508000" sy="85000">
                <a:srgbClr val="000000">
                  <a:alpha val="1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32"/>
          <p:cNvGrpSpPr/>
          <p:nvPr/>
        </p:nvGrpSpPr>
        <p:grpSpPr>
          <a:xfrm>
            <a:off x="8193120" y="86646"/>
            <a:ext cx="778897" cy="783863"/>
            <a:chOff x="5847501" y="6081975"/>
            <a:chExt cx="2552086" cy="2568360"/>
          </a:xfrm>
        </p:grpSpPr>
        <p:sp>
          <p:nvSpPr>
            <p:cNvPr id="218" name="Google Shape;218;p32"/>
            <p:cNvSpPr/>
            <p:nvPr/>
          </p:nvSpPr>
          <p:spPr>
            <a:xfrm>
              <a:off x="7452187" y="6081975"/>
              <a:ext cx="947400" cy="9474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87EDE">
                    <a:alpha val="40000"/>
                  </a:srgbClr>
                </a:gs>
                <a:gs pos="100000">
                  <a:srgbClr val="687EDE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5847501" y="6981435"/>
              <a:ext cx="1668900" cy="16689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87EDE">
                    <a:alpha val="40000"/>
                  </a:srgbClr>
                </a:gs>
                <a:gs pos="100000">
                  <a:srgbClr val="687EDE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220" name="Google Shape;220;p32"/>
          <p:cNvSpPr txBox="1"/>
          <p:nvPr/>
        </p:nvSpPr>
        <p:spPr>
          <a:xfrm>
            <a:off x="4744863" y="3455799"/>
            <a:ext cx="34968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Misunderstanding the conditions, often leading to misconceptions and social exclusion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1230613" y="3999874"/>
            <a:ext cx="34968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target audience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empathic, passionate about being a part of remarkable change and fighting for the right cause they believe in</a:t>
            </a:r>
            <a:endParaRPr sz="600">
              <a:solidFill>
                <a:schemeClr val="dk1"/>
              </a:solidFill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5070788" y="4082274"/>
            <a:ext cx="3496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Correctable in childhood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uncorrected, leads to lifetime disability</a:t>
            </a:r>
            <a:endParaRPr sz="1200"/>
          </a:p>
        </p:txBody>
      </p:sp>
      <p:pic>
        <p:nvPicPr>
          <p:cNvPr id="223" name="Google Shape;223;p32"/>
          <p:cNvPicPr preferRelativeResize="0"/>
          <p:nvPr/>
        </p:nvPicPr>
        <p:blipFill rotWithShape="1">
          <a:blip r:embed="rId3">
            <a:alphaModFix/>
          </a:blip>
          <a:srcRect b="56985" l="58405" r="5817" t="14465"/>
          <a:stretch/>
        </p:blipFill>
        <p:spPr>
          <a:xfrm>
            <a:off x="6355825" y="4339154"/>
            <a:ext cx="1566676" cy="6748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/>
        </p:nvSpPr>
        <p:spPr>
          <a:xfrm>
            <a:off x="233724" y="184325"/>
            <a:ext cx="894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Facts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story</a:t>
            </a:r>
            <a:endParaRPr/>
          </a:p>
        </p:txBody>
      </p:sp>
      <p:sp>
        <p:nvSpPr>
          <p:cNvPr id="230" name="Google Shape;230;p33"/>
          <p:cNvSpPr txBox="1"/>
          <p:nvPr>
            <p:ph idx="1" type="body"/>
          </p:nvPr>
        </p:nvSpPr>
        <p:spPr>
          <a:xfrm>
            <a:off x="628650" y="1369225"/>
            <a:ext cx="4832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These children risk facing a lifetime disability otherwise correctable in childhood due to poverty. Their dreams are shattered, and they become labeled by society.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These children have the potential to become the next Steven Gerrard, Charles Woodson, or Michael Houser, all of whom had clubfoot in childhood.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We need to provide these children with a future and early treatment. It is time to create lasting change. Rotary is ready.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221" y="1445775"/>
            <a:ext cx="1491279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2" name="Google Shape;23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0663" y="2343150"/>
            <a:ext cx="1910376" cy="1074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3" name="Google Shape;23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0674" y="3359350"/>
            <a:ext cx="1992900" cy="669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4" name="Google Shape;23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7916" y="2439975"/>
            <a:ext cx="829321" cy="1105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5" name="Google Shape;23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6009" y="1834743"/>
            <a:ext cx="1093141" cy="729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6" name="Google Shape;23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1050" y="3545725"/>
            <a:ext cx="1152350" cy="6207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>
            <a:off x="0" y="1655702"/>
            <a:ext cx="9143999" cy="237161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62" y="-6667"/>
            <a:ext cx="9148314" cy="515683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 txBox="1"/>
          <p:nvPr>
            <p:ph type="title"/>
          </p:nvPr>
        </p:nvSpPr>
        <p:spPr>
          <a:xfrm>
            <a:off x="3140400" y="328700"/>
            <a:ext cx="2863200" cy="1604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Gothic"/>
              <a:buNone/>
            </a:pPr>
            <a:r>
              <a:rPr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Idea:</a:t>
            </a:r>
            <a:b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" sz="4400">
                <a:solidFill>
                  <a:schemeClr val="lt1"/>
                </a:solidFill>
                <a:highlight>
                  <a:srgbClr val="F1C23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FOOT</a:t>
            </a:r>
            <a:r>
              <a:rPr b="1" lang="en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Bill</a:t>
            </a:r>
            <a:endParaRPr/>
          </a:p>
        </p:txBody>
      </p:sp>
      <p:sp>
        <p:nvSpPr>
          <p:cNvPr id="244" name="Google Shape;244;p34"/>
          <p:cNvSpPr txBox="1"/>
          <p:nvPr>
            <p:ph idx="1" type="body"/>
          </p:nvPr>
        </p:nvSpPr>
        <p:spPr>
          <a:xfrm>
            <a:off x="1168675" y="2282750"/>
            <a:ext cx="7137600" cy="11175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" sz="1378">
                <a:solidFill>
                  <a:schemeClr val="lt1"/>
                </a:solidFill>
              </a:rPr>
              <a:t>The feet are a remarkable part of the anatomy of the human body, essential for movement and progress. Inability to </a:t>
            </a:r>
            <a:r>
              <a:rPr b="1" lang="en" sz="1578">
                <a:solidFill>
                  <a:schemeClr val="lt1"/>
                </a:solidFill>
              </a:rPr>
              <a:t>Foot</a:t>
            </a:r>
            <a:r>
              <a:rPr b="1" lang="en" sz="1378">
                <a:solidFill>
                  <a:schemeClr val="lt1"/>
                </a:solidFill>
              </a:rPr>
              <a:t> oneself</a:t>
            </a:r>
            <a:r>
              <a:rPr lang="en" sz="1378">
                <a:solidFill>
                  <a:schemeClr val="lt1"/>
                </a:solidFill>
              </a:rPr>
              <a:t> </a:t>
            </a:r>
            <a:r>
              <a:rPr lang="en" sz="1378">
                <a:solidFill>
                  <a:schemeClr val="lt1"/>
                </a:solidFill>
              </a:rPr>
              <a:t>seamlessly</a:t>
            </a:r>
            <a:r>
              <a:rPr lang="en" sz="1378">
                <a:solidFill>
                  <a:schemeClr val="lt1"/>
                </a:solidFill>
              </a:rPr>
              <a:t> implies a huge limitation on quality of life and actualizing ambitions.</a:t>
            </a:r>
            <a:endParaRPr sz="1278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378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378">
                <a:solidFill>
                  <a:schemeClr val="lt1"/>
                </a:solidFill>
              </a:rPr>
              <a:t> </a:t>
            </a:r>
            <a:endParaRPr sz="1378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</a:pPr>
            <a:r>
              <a:t/>
            </a:r>
            <a:endParaRPr sz="225"/>
          </a:p>
        </p:txBody>
      </p:sp>
      <p:sp>
        <p:nvSpPr>
          <p:cNvPr id="245" name="Google Shape;245;p34"/>
          <p:cNvSpPr/>
          <p:nvPr/>
        </p:nvSpPr>
        <p:spPr>
          <a:xfrm>
            <a:off x="718350" y="3617175"/>
            <a:ext cx="1290000" cy="795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Curating Compelling Stories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4"/>
          <p:cNvSpPr/>
          <p:nvPr/>
        </p:nvSpPr>
        <p:spPr>
          <a:xfrm>
            <a:off x="2243925" y="3617175"/>
            <a:ext cx="1290000" cy="795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Authentic Narratives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4"/>
          <p:cNvSpPr/>
          <p:nvPr/>
        </p:nvSpPr>
        <p:spPr>
          <a:xfrm>
            <a:off x="3681100" y="3617175"/>
            <a:ext cx="1290000" cy="795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609AD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Diverse Representation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4"/>
          <p:cNvSpPr/>
          <p:nvPr/>
        </p:nvSpPr>
        <p:spPr>
          <a:xfrm>
            <a:off x="5274250" y="3617175"/>
            <a:ext cx="1290000" cy="795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CB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Highlighting Impact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4"/>
          <p:cNvSpPr/>
          <p:nvPr/>
        </p:nvSpPr>
        <p:spPr>
          <a:xfrm>
            <a:off x="6867400" y="3617175"/>
            <a:ext cx="1290000" cy="795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609AD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Interactive Engagement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/>
        </p:nvSpPr>
        <p:spPr>
          <a:xfrm>
            <a:off x="174675" y="4833450"/>
            <a:ext cx="46131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Global web index , Statista, The Guardian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174675" y="1246313"/>
            <a:ext cx="4671600" cy="3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131 million active users, 267k in Nigeria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40% of riders are middle income earners, while over 20% are high income earners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75% are between age of 18 - 45 years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Revenue of $ 9.3 billion in Q3 2023.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Uber is available in around 72 countries and 10,000 cities.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Uber's CSR initiatives reflect a commitment to addressing social and environmental challenges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710" y="1533550"/>
            <a:ext cx="2296740" cy="80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9438" y="2488175"/>
            <a:ext cx="2141250" cy="8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 txBox="1"/>
          <p:nvPr/>
        </p:nvSpPr>
        <p:spPr>
          <a:xfrm>
            <a:off x="3058900" y="0"/>
            <a:ext cx="27672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KEY STRATEGY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289575" y="664175"/>
            <a:ext cx="4970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</a:rPr>
              <a:t>ROTARY X UBER PARTNERSHIP</a:t>
            </a:r>
            <a:endParaRPr b="1"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/>
          <p:nvPr/>
        </p:nvSpPr>
        <p:spPr>
          <a:xfrm>
            <a:off x="441875" y="3178550"/>
            <a:ext cx="2620500" cy="927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6"/>
          <p:cNvPicPr preferRelativeResize="0"/>
          <p:nvPr/>
        </p:nvPicPr>
        <p:blipFill rotWithShape="1">
          <a:blip r:embed="rId3">
            <a:alphaModFix/>
          </a:blip>
          <a:srcRect b="0" l="22783" r="22788" t="0"/>
          <a:stretch/>
        </p:blipFill>
        <p:spPr>
          <a:xfrm>
            <a:off x="5740000" y="-260675"/>
            <a:ext cx="279954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317189" y="1004511"/>
            <a:ext cx="4788300" cy="18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b="1" lang="en" sz="1200"/>
              <a:t>Donor button</a:t>
            </a:r>
            <a:r>
              <a:rPr lang="en" sz="1200"/>
              <a:t>: Inclusion of Donor button on uber app where riders can select to donate towards care for children with clubfoot</a:t>
            </a:r>
            <a:endParaRPr sz="1200"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165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b="1" lang="en" sz="1200"/>
              <a:t>0.</a:t>
            </a:r>
            <a:r>
              <a:rPr b="1" lang="en" sz="1200"/>
              <a:t>1% or more</a:t>
            </a:r>
            <a:r>
              <a:rPr lang="en" sz="1200"/>
              <a:t>: Riders receive prompt to donate 0.1 % of  their trip cost  or input desired amount. Money goes to Rotary International</a:t>
            </a:r>
            <a:endParaRPr sz="1200"/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1651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b="1" lang="en" sz="1200"/>
              <a:t>Loyalty badges</a:t>
            </a:r>
            <a:r>
              <a:rPr lang="en" sz="1200"/>
              <a:t>: riders earn loyalty badges for donations</a:t>
            </a:r>
            <a:endParaRPr sz="1200"/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7" name="Google Shape;267;p36"/>
          <p:cNvSpPr txBox="1"/>
          <p:nvPr>
            <p:ph idx="1" type="body"/>
          </p:nvPr>
        </p:nvSpPr>
        <p:spPr>
          <a:xfrm>
            <a:off x="520625" y="3437400"/>
            <a:ext cx="2712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Uber’s revenue Q4 ‘23</a:t>
            </a:r>
            <a:r>
              <a:rPr lang="en" sz="1200"/>
              <a:t>: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$9</a:t>
            </a:r>
            <a:r>
              <a:rPr lang="en" sz="1200"/>
              <a:t>,300,000,000 </a:t>
            </a:r>
            <a:r>
              <a:rPr lang="en" sz="1200"/>
              <a:t> x 0.1% = $</a:t>
            </a:r>
            <a:r>
              <a:rPr b="1" lang="en" sz="1200"/>
              <a:t>930,000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8" name="Google Shape;268;p36"/>
          <p:cNvSpPr txBox="1"/>
          <p:nvPr/>
        </p:nvSpPr>
        <p:spPr>
          <a:xfrm>
            <a:off x="441875" y="293000"/>
            <a:ext cx="5219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HOW WILL IT WORK - 0.1% DONATION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/>
          <p:nvPr/>
        </p:nvSpPr>
        <p:spPr>
          <a:xfrm>
            <a:off x="0" y="720950"/>
            <a:ext cx="5572800" cy="40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7"/>
          <p:cNvSpPr txBox="1"/>
          <p:nvPr/>
        </p:nvSpPr>
        <p:spPr>
          <a:xfrm>
            <a:off x="0" y="137450"/>
            <a:ext cx="229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C3F"/>
                </a:solidFill>
                <a:latin typeface="Montserrat"/>
                <a:ea typeface="Montserrat"/>
                <a:cs typeface="Montserrat"/>
                <a:sym typeface="Montserrat"/>
              </a:rPr>
              <a:t>Media </a:t>
            </a:r>
            <a:r>
              <a:rPr b="1" lang="en" sz="1600">
                <a:solidFill>
                  <a:srgbClr val="002C3F"/>
                </a:solidFill>
                <a:latin typeface="Montserrat"/>
                <a:ea typeface="Montserrat"/>
                <a:cs typeface="Montserrat"/>
                <a:sym typeface="Montserrat"/>
              </a:rPr>
              <a:t>Strategy</a:t>
            </a:r>
            <a:endParaRPr b="1" sz="1600">
              <a:solidFill>
                <a:srgbClr val="002C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37"/>
          <p:cNvSpPr/>
          <p:nvPr/>
        </p:nvSpPr>
        <p:spPr>
          <a:xfrm>
            <a:off x="1059875" y="765725"/>
            <a:ext cx="1845600" cy="1127100"/>
          </a:xfrm>
          <a:prstGeom prst="parallelogram">
            <a:avLst>
              <a:gd fmla="val 25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Media Partnership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7"/>
          <p:cNvSpPr/>
          <p:nvPr/>
        </p:nvSpPr>
        <p:spPr>
          <a:xfrm>
            <a:off x="2747274" y="765725"/>
            <a:ext cx="1845600" cy="1127100"/>
          </a:xfrm>
          <a:prstGeom prst="parallelogram">
            <a:avLst>
              <a:gd fmla="val 25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Social Media</a:t>
            </a:r>
            <a:endParaRPr sz="1200"/>
          </a:p>
        </p:txBody>
      </p:sp>
      <p:sp>
        <p:nvSpPr>
          <p:cNvPr id="277" name="Google Shape;277;p37"/>
          <p:cNvSpPr/>
          <p:nvPr/>
        </p:nvSpPr>
        <p:spPr>
          <a:xfrm>
            <a:off x="4434673" y="765725"/>
            <a:ext cx="1845600" cy="1127100"/>
          </a:xfrm>
          <a:prstGeom prst="parallelogram">
            <a:avLst>
              <a:gd fmla="val 25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Creating engaging online visuals 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8" name="Google Shape;278;p37"/>
          <p:cNvSpPr/>
          <p:nvPr/>
        </p:nvSpPr>
        <p:spPr>
          <a:xfrm>
            <a:off x="6122075" y="765725"/>
            <a:ext cx="1953600" cy="1127100"/>
          </a:xfrm>
          <a:prstGeom prst="parallelogram">
            <a:avLst>
              <a:gd fmla="val 25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Rotary Clubs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(Over 40,000)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856175" y="2189575"/>
            <a:ext cx="20088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will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partner with media outlet to promote visuals Rotary benefits from free PSAs, interview, jingles, on-air donation drives, Outdoor boards reaching a wide audience and attracting new donors and members</a:t>
            </a:r>
            <a:endParaRPr sz="1000">
              <a:solidFill>
                <a:srgbClr val="002C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2864874" y="2189575"/>
            <a:ext cx="1610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D0D0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We will develop and execute</a:t>
            </a:r>
            <a:r>
              <a:rPr lang="en" sz="900">
                <a:solidFill>
                  <a:srgbClr val="0D0D0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 structured content calendar, engaging volunteer  influencers, interactive campaigns, donation appeals, user-generated content, Video showcases, to deliver the messaging and drive users to utilize the uber app to donate</a:t>
            </a:r>
            <a:endParaRPr sz="900">
              <a:solidFill>
                <a:srgbClr val="0D0D0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4552275" y="2189575"/>
            <a:ext cx="1610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Feature video interview with mothers and children with childfoot to tell their stories of 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resilience and transformation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This will be  shared across their social media platform to aid awareness among those who cares inspire them to donate and join the Rotary Club</a:t>
            </a:r>
            <a:r>
              <a:rPr lang="en" sz="900">
                <a:solidFill>
                  <a:srgbClr val="002C3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900">
              <a:solidFill>
                <a:srgbClr val="002C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6239675" y="2189575"/>
            <a:ext cx="161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2C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6239675" y="2120275"/>
            <a:ext cx="1610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2C3F"/>
                </a:solidFill>
                <a:latin typeface="Nunito"/>
                <a:ea typeface="Nunito"/>
                <a:cs typeface="Nunito"/>
                <a:sym typeface="Nunito"/>
              </a:rPr>
              <a:t>Utilize Rotary’s huge database of members to send out </a:t>
            </a:r>
            <a:r>
              <a:rPr lang="en" sz="1000">
                <a:solidFill>
                  <a:srgbClr val="002C3F"/>
                </a:solidFill>
                <a:latin typeface="Nunito"/>
                <a:ea typeface="Nunito"/>
                <a:cs typeface="Nunito"/>
                <a:sym typeface="Nunito"/>
              </a:rPr>
              <a:t>mailers</a:t>
            </a:r>
            <a:r>
              <a:rPr lang="en" sz="1000">
                <a:solidFill>
                  <a:srgbClr val="002C3F"/>
                </a:solidFill>
                <a:latin typeface="Nunito"/>
                <a:ea typeface="Nunito"/>
                <a:cs typeface="Nunito"/>
                <a:sym typeface="Nunito"/>
              </a:rPr>
              <a:t> and e-fliers that could be shared in their immediate community to drive even more reach</a:t>
            </a:r>
            <a:endParaRPr sz="1000">
              <a:solidFill>
                <a:srgbClr val="002C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2C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2796125" y="245512"/>
            <a:ext cx="1315800" cy="2229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AWARENESS</a:t>
            </a:r>
            <a:endParaRPr sz="1200"/>
          </a:p>
        </p:txBody>
      </p:sp>
      <p:sp>
        <p:nvSpPr>
          <p:cNvPr id="285" name="Google Shape;285;p37"/>
          <p:cNvSpPr/>
          <p:nvPr/>
        </p:nvSpPr>
        <p:spPr>
          <a:xfrm>
            <a:off x="5093868" y="245512"/>
            <a:ext cx="1443600" cy="222900"/>
          </a:xfrm>
          <a:prstGeom prst="roundRect">
            <a:avLst>
              <a:gd fmla="val 16667" name="adj"/>
            </a:avLst>
          </a:prstGeom>
          <a:solidFill>
            <a:srgbClr val="757070"/>
          </a:solidFill>
          <a:ln cap="flat" cmpd="sng" w="95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 ACTION</a:t>
            </a:r>
            <a:endParaRPr sz="1200"/>
          </a:p>
        </p:txBody>
      </p:sp>
      <p:pic>
        <p:nvPicPr>
          <p:cNvPr id="286" name="Google Shape;286;p37"/>
          <p:cNvPicPr preferRelativeResize="0"/>
          <p:nvPr/>
        </p:nvPicPr>
        <p:blipFill rotWithShape="1">
          <a:blip r:embed="rId3">
            <a:alphaModFix/>
          </a:blip>
          <a:srcRect b="28217" l="0" r="0" t="28217"/>
          <a:stretch/>
        </p:blipFill>
        <p:spPr>
          <a:xfrm>
            <a:off x="4260102" y="237500"/>
            <a:ext cx="729531" cy="2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/>
          <p:nvPr/>
        </p:nvSpPr>
        <p:spPr>
          <a:xfrm>
            <a:off x="3282375" y="4221475"/>
            <a:ext cx="920700" cy="790500"/>
          </a:xfrm>
          <a:prstGeom prst="rect">
            <a:avLst/>
          </a:prstGeom>
          <a:solidFill>
            <a:srgbClr val="FCC1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Amount Donated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7"/>
          <p:cNvSpPr/>
          <p:nvPr/>
        </p:nvSpPr>
        <p:spPr>
          <a:xfrm>
            <a:off x="4203075" y="4221475"/>
            <a:ext cx="920700" cy="7905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Social 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Engagements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5123775" y="4221475"/>
            <a:ext cx="920700" cy="790500"/>
          </a:xfrm>
          <a:prstGeom prst="rect">
            <a:avLst/>
          </a:prstGeom>
          <a:solidFill>
            <a:srgbClr val="FCC1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Number of Donors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6044475" y="4221475"/>
            <a:ext cx="920700" cy="790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Number of New Members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7"/>
          <p:cNvSpPr/>
          <p:nvPr/>
        </p:nvSpPr>
        <p:spPr>
          <a:xfrm>
            <a:off x="1124075" y="4364425"/>
            <a:ext cx="1953600" cy="504600"/>
          </a:xfrm>
          <a:prstGeom prst="chevron">
            <a:avLst>
              <a:gd fmla="val 50000" name="adj"/>
            </a:avLst>
          </a:prstGeom>
          <a:solidFill>
            <a:srgbClr val="FCC1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Measurement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