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16.jpg" ContentType="image/jpeg"/>
  <Override PartName="/ppt/media/image17.jpg" ContentType="image/jpeg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image19.jpg" ContentType="image/jpeg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82" r:id="rId3"/>
    <p:sldId id="280" r:id="rId4"/>
    <p:sldId id="281" r:id="rId5"/>
    <p:sldId id="259" r:id="rId6"/>
    <p:sldId id="283" r:id="rId7"/>
    <p:sldId id="284" r:id="rId8"/>
    <p:sldId id="286" r:id="rId9"/>
    <p:sldId id="264" r:id="rId10"/>
    <p:sldId id="28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45D850-A05A-466B-A26D-E328B21752E6}" v="186" dt="2024-03-19T05:17:18.6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8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A74E5E-0396-43BD-854D-E2AE310DB874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543CC-C14C-4E9E-BB09-81569A989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791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770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5317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4161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977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24292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3478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3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419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5506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368028" y="3315461"/>
            <a:ext cx="1397507" cy="8945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548878" y="0"/>
            <a:ext cx="3321557" cy="68557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925305" y="1345692"/>
            <a:ext cx="2620645" cy="2152015"/>
          </a:xfrm>
          <a:custGeom>
            <a:avLst/>
            <a:gdLst/>
            <a:ahLst/>
            <a:cxnLst/>
            <a:rect l="l" t="t" r="r" b="b"/>
            <a:pathLst>
              <a:path w="2620645" h="2152015">
                <a:moveTo>
                  <a:pt x="2261859" y="0"/>
                </a:moveTo>
                <a:lnTo>
                  <a:pt x="358658" y="0"/>
                </a:lnTo>
                <a:lnTo>
                  <a:pt x="329237" y="1188"/>
                </a:lnTo>
                <a:lnTo>
                  <a:pt x="272455" y="10421"/>
                </a:lnTo>
                <a:lnTo>
                  <a:pt x="219035" y="28179"/>
                </a:lnTo>
                <a:lnTo>
                  <a:pt x="169715" y="53726"/>
                </a:lnTo>
                <a:lnTo>
                  <a:pt x="125231" y="86322"/>
                </a:lnTo>
                <a:lnTo>
                  <a:pt x="86322" y="125231"/>
                </a:lnTo>
                <a:lnTo>
                  <a:pt x="53726" y="169715"/>
                </a:lnTo>
                <a:lnTo>
                  <a:pt x="28179" y="219035"/>
                </a:lnTo>
                <a:lnTo>
                  <a:pt x="10421" y="272455"/>
                </a:lnTo>
                <a:lnTo>
                  <a:pt x="1188" y="329237"/>
                </a:lnTo>
                <a:lnTo>
                  <a:pt x="0" y="358658"/>
                </a:lnTo>
                <a:lnTo>
                  <a:pt x="0" y="1793229"/>
                </a:lnTo>
                <a:lnTo>
                  <a:pt x="4693" y="1851415"/>
                </a:lnTo>
                <a:lnTo>
                  <a:pt x="18280" y="1906608"/>
                </a:lnTo>
                <a:lnTo>
                  <a:pt x="40025" y="1958070"/>
                </a:lnTo>
                <a:lnTo>
                  <a:pt x="69189" y="2005065"/>
                </a:lnTo>
                <a:lnTo>
                  <a:pt x="105034" y="2046853"/>
                </a:lnTo>
                <a:lnTo>
                  <a:pt x="146822" y="2082698"/>
                </a:lnTo>
                <a:lnTo>
                  <a:pt x="193817" y="2111862"/>
                </a:lnTo>
                <a:lnTo>
                  <a:pt x="245279" y="2133607"/>
                </a:lnTo>
                <a:lnTo>
                  <a:pt x="300472" y="2147194"/>
                </a:lnTo>
                <a:lnTo>
                  <a:pt x="358658" y="2151887"/>
                </a:lnTo>
                <a:lnTo>
                  <a:pt x="2261859" y="2151887"/>
                </a:lnTo>
                <a:lnTo>
                  <a:pt x="2320045" y="2147194"/>
                </a:lnTo>
                <a:lnTo>
                  <a:pt x="2375238" y="2133607"/>
                </a:lnTo>
                <a:lnTo>
                  <a:pt x="2426700" y="2111862"/>
                </a:lnTo>
                <a:lnTo>
                  <a:pt x="2473695" y="2082698"/>
                </a:lnTo>
                <a:lnTo>
                  <a:pt x="2515483" y="2046853"/>
                </a:lnTo>
                <a:lnTo>
                  <a:pt x="2551328" y="2005065"/>
                </a:lnTo>
                <a:lnTo>
                  <a:pt x="2580492" y="1958070"/>
                </a:lnTo>
                <a:lnTo>
                  <a:pt x="2602237" y="1906608"/>
                </a:lnTo>
                <a:lnTo>
                  <a:pt x="2615824" y="1851415"/>
                </a:lnTo>
                <a:lnTo>
                  <a:pt x="2620517" y="1793229"/>
                </a:lnTo>
                <a:lnTo>
                  <a:pt x="2620517" y="358658"/>
                </a:lnTo>
                <a:lnTo>
                  <a:pt x="2615824" y="300472"/>
                </a:lnTo>
                <a:lnTo>
                  <a:pt x="2602237" y="245279"/>
                </a:lnTo>
                <a:lnTo>
                  <a:pt x="2580492" y="193817"/>
                </a:lnTo>
                <a:lnTo>
                  <a:pt x="2551328" y="146822"/>
                </a:lnTo>
                <a:lnTo>
                  <a:pt x="2515483" y="105034"/>
                </a:lnTo>
                <a:lnTo>
                  <a:pt x="2473695" y="69189"/>
                </a:lnTo>
                <a:lnTo>
                  <a:pt x="2426700" y="40025"/>
                </a:lnTo>
                <a:lnTo>
                  <a:pt x="2375238" y="18280"/>
                </a:lnTo>
                <a:lnTo>
                  <a:pt x="2320045" y="4693"/>
                </a:lnTo>
                <a:lnTo>
                  <a:pt x="2261859" y="0"/>
                </a:lnTo>
                <a:close/>
              </a:path>
            </a:pathLst>
          </a:custGeom>
          <a:solidFill>
            <a:srgbClr val="7670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2086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9927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8626601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565397" y="0"/>
            <a:ext cx="8626601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7999"/>
                </a:moveTo>
                <a:lnTo>
                  <a:pt x="12191999" y="6857999"/>
                </a:lnTo>
                <a:lnTo>
                  <a:pt x="12191999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677418" y="985266"/>
            <a:ext cx="4911089" cy="36362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623681" y="4531359"/>
            <a:ext cx="130175" cy="157480"/>
          </a:xfrm>
          <a:custGeom>
            <a:avLst/>
            <a:gdLst/>
            <a:ahLst/>
            <a:cxnLst/>
            <a:rect l="l" t="t" r="r" b="b"/>
            <a:pathLst>
              <a:path w="130175" h="157479">
                <a:moveTo>
                  <a:pt x="0" y="157479"/>
                </a:moveTo>
                <a:lnTo>
                  <a:pt x="130180" y="157479"/>
                </a:lnTo>
                <a:lnTo>
                  <a:pt x="130180" y="0"/>
                </a:lnTo>
                <a:lnTo>
                  <a:pt x="0" y="0"/>
                </a:lnTo>
                <a:lnTo>
                  <a:pt x="0" y="157479"/>
                </a:lnTo>
                <a:close/>
              </a:path>
            </a:pathLst>
          </a:custGeom>
          <a:solidFill>
            <a:srgbClr val="B051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512063" y="4531359"/>
            <a:ext cx="4937125" cy="157480"/>
          </a:xfrm>
          <a:custGeom>
            <a:avLst/>
            <a:gdLst/>
            <a:ahLst/>
            <a:cxnLst/>
            <a:rect l="l" t="t" r="r" b="b"/>
            <a:pathLst>
              <a:path w="4937125" h="157479">
                <a:moveTo>
                  <a:pt x="0" y="157479"/>
                </a:moveTo>
                <a:lnTo>
                  <a:pt x="4936997" y="157479"/>
                </a:lnTo>
                <a:lnTo>
                  <a:pt x="4936997" y="0"/>
                </a:lnTo>
                <a:lnTo>
                  <a:pt x="0" y="0"/>
                </a:lnTo>
                <a:lnTo>
                  <a:pt x="0" y="157479"/>
                </a:lnTo>
                <a:close/>
              </a:path>
            </a:pathLst>
          </a:custGeom>
          <a:solidFill>
            <a:srgbClr val="B051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512063" y="1075689"/>
            <a:ext cx="157480" cy="3455670"/>
          </a:xfrm>
          <a:custGeom>
            <a:avLst/>
            <a:gdLst/>
            <a:ahLst/>
            <a:cxnLst/>
            <a:rect l="l" t="t" r="r" b="b"/>
            <a:pathLst>
              <a:path w="157479" h="3455670">
                <a:moveTo>
                  <a:pt x="0" y="3455670"/>
                </a:moveTo>
                <a:lnTo>
                  <a:pt x="157115" y="3455670"/>
                </a:lnTo>
                <a:lnTo>
                  <a:pt x="157115" y="0"/>
                </a:lnTo>
                <a:lnTo>
                  <a:pt x="0" y="0"/>
                </a:lnTo>
                <a:lnTo>
                  <a:pt x="0" y="3455670"/>
                </a:lnTo>
                <a:close/>
              </a:path>
            </a:pathLst>
          </a:custGeom>
          <a:solidFill>
            <a:srgbClr val="B051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5623681" y="918210"/>
            <a:ext cx="130175" cy="157480"/>
          </a:xfrm>
          <a:custGeom>
            <a:avLst/>
            <a:gdLst/>
            <a:ahLst/>
            <a:cxnLst/>
            <a:rect l="l" t="t" r="r" b="b"/>
            <a:pathLst>
              <a:path w="130175" h="157480">
                <a:moveTo>
                  <a:pt x="0" y="157480"/>
                </a:moveTo>
                <a:lnTo>
                  <a:pt x="130180" y="157480"/>
                </a:lnTo>
                <a:lnTo>
                  <a:pt x="130180" y="0"/>
                </a:lnTo>
                <a:lnTo>
                  <a:pt x="0" y="0"/>
                </a:lnTo>
                <a:lnTo>
                  <a:pt x="0" y="157480"/>
                </a:lnTo>
                <a:close/>
              </a:path>
            </a:pathLst>
          </a:custGeom>
          <a:solidFill>
            <a:srgbClr val="B051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512063" y="918210"/>
            <a:ext cx="4937125" cy="157480"/>
          </a:xfrm>
          <a:custGeom>
            <a:avLst/>
            <a:gdLst/>
            <a:ahLst/>
            <a:cxnLst/>
            <a:rect l="l" t="t" r="r" b="b"/>
            <a:pathLst>
              <a:path w="4937125" h="157480">
                <a:moveTo>
                  <a:pt x="0" y="157480"/>
                </a:moveTo>
                <a:lnTo>
                  <a:pt x="4936997" y="157480"/>
                </a:lnTo>
                <a:lnTo>
                  <a:pt x="4936997" y="0"/>
                </a:lnTo>
                <a:lnTo>
                  <a:pt x="0" y="0"/>
                </a:lnTo>
                <a:lnTo>
                  <a:pt x="0" y="157480"/>
                </a:lnTo>
                <a:close/>
              </a:path>
            </a:pathLst>
          </a:custGeom>
          <a:solidFill>
            <a:srgbClr val="B051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5623681" y="1075325"/>
            <a:ext cx="130175" cy="3456304"/>
          </a:xfrm>
          <a:custGeom>
            <a:avLst/>
            <a:gdLst/>
            <a:ahLst/>
            <a:cxnLst/>
            <a:rect l="l" t="t" r="r" b="b"/>
            <a:pathLst>
              <a:path w="130175" h="3456304">
                <a:moveTo>
                  <a:pt x="0" y="3456157"/>
                </a:moveTo>
                <a:lnTo>
                  <a:pt x="130180" y="3456157"/>
                </a:lnTo>
                <a:lnTo>
                  <a:pt x="130180" y="0"/>
                </a:lnTo>
                <a:lnTo>
                  <a:pt x="0" y="0"/>
                </a:lnTo>
                <a:lnTo>
                  <a:pt x="0" y="3456157"/>
                </a:lnTo>
                <a:close/>
              </a:path>
            </a:pathLst>
          </a:custGeom>
          <a:solidFill>
            <a:srgbClr val="B051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5547359" y="839724"/>
            <a:ext cx="6184391" cy="39570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5449061" y="4723129"/>
            <a:ext cx="6381750" cy="175260"/>
          </a:xfrm>
          <a:custGeom>
            <a:avLst/>
            <a:gdLst/>
            <a:ahLst/>
            <a:cxnLst/>
            <a:rect l="l" t="t" r="r" b="b"/>
            <a:pathLst>
              <a:path w="6381750" h="175260">
                <a:moveTo>
                  <a:pt x="0" y="175260"/>
                </a:moveTo>
                <a:lnTo>
                  <a:pt x="6381749" y="175260"/>
                </a:lnTo>
                <a:lnTo>
                  <a:pt x="6381749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B051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5449061" y="883919"/>
            <a:ext cx="174625" cy="3839210"/>
          </a:xfrm>
          <a:custGeom>
            <a:avLst/>
            <a:gdLst/>
            <a:ahLst/>
            <a:cxnLst/>
            <a:rect l="l" t="t" r="r" b="b"/>
            <a:pathLst>
              <a:path w="174625" h="3839210">
                <a:moveTo>
                  <a:pt x="0" y="3839209"/>
                </a:moveTo>
                <a:lnTo>
                  <a:pt x="174619" y="3839209"/>
                </a:lnTo>
                <a:lnTo>
                  <a:pt x="174619" y="0"/>
                </a:lnTo>
                <a:lnTo>
                  <a:pt x="0" y="0"/>
                </a:lnTo>
                <a:lnTo>
                  <a:pt x="0" y="3839209"/>
                </a:lnTo>
                <a:close/>
              </a:path>
            </a:pathLst>
          </a:custGeom>
          <a:solidFill>
            <a:srgbClr val="B051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5449061" y="708659"/>
            <a:ext cx="6381750" cy="175260"/>
          </a:xfrm>
          <a:custGeom>
            <a:avLst/>
            <a:gdLst/>
            <a:ahLst/>
            <a:cxnLst/>
            <a:rect l="l" t="t" r="r" b="b"/>
            <a:pathLst>
              <a:path w="6381750" h="175259">
                <a:moveTo>
                  <a:pt x="0" y="175260"/>
                </a:moveTo>
                <a:lnTo>
                  <a:pt x="6381749" y="175260"/>
                </a:lnTo>
                <a:lnTo>
                  <a:pt x="6381749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B051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11656161" y="883301"/>
            <a:ext cx="175260" cy="3840479"/>
          </a:xfrm>
          <a:custGeom>
            <a:avLst/>
            <a:gdLst/>
            <a:ahLst/>
            <a:cxnLst/>
            <a:rect l="l" t="t" r="r" b="b"/>
            <a:pathLst>
              <a:path w="175259" h="3840479">
                <a:moveTo>
                  <a:pt x="174650" y="0"/>
                </a:moveTo>
                <a:lnTo>
                  <a:pt x="0" y="0"/>
                </a:lnTo>
                <a:lnTo>
                  <a:pt x="0" y="3840205"/>
                </a:lnTo>
                <a:lnTo>
                  <a:pt x="174650" y="3840205"/>
                </a:lnTo>
                <a:lnTo>
                  <a:pt x="174650" y="0"/>
                </a:lnTo>
                <a:close/>
              </a:path>
            </a:pathLst>
          </a:custGeom>
          <a:solidFill>
            <a:srgbClr val="B051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712469" y="5174741"/>
            <a:ext cx="10767060" cy="1283335"/>
          </a:xfrm>
          <a:custGeom>
            <a:avLst/>
            <a:gdLst/>
            <a:ahLst/>
            <a:cxnLst/>
            <a:rect l="l" t="t" r="r" b="b"/>
            <a:pathLst>
              <a:path w="10767060" h="1283335">
                <a:moveTo>
                  <a:pt x="10553181" y="0"/>
                </a:moveTo>
                <a:lnTo>
                  <a:pt x="213872" y="0"/>
                </a:lnTo>
                <a:lnTo>
                  <a:pt x="196332" y="709"/>
                </a:lnTo>
                <a:lnTo>
                  <a:pt x="146275" y="10904"/>
                </a:lnTo>
                <a:lnTo>
                  <a:pt x="101217" y="32044"/>
                </a:lnTo>
                <a:lnTo>
                  <a:pt x="62644" y="62644"/>
                </a:lnTo>
                <a:lnTo>
                  <a:pt x="32044" y="101217"/>
                </a:lnTo>
                <a:lnTo>
                  <a:pt x="10904" y="146275"/>
                </a:lnTo>
                <a:lnTo>
                  <a:pt x="709" y="196332"/>
                </a:lnTo>
                <a:lnTo>
                  <a:pt x="0" y="213872"/>
                </a:lnTo>
                <a:lnTo>
                  <a:pt x="0" y="1069335"/>
                </a:lnTo>
                <a:lnTo>
                  <a:pt x="6216" y="1120729"/>
                </a:lnTo>
                <a:lnTo>
                  <a:pt x="23873" y="1167618"/>
                </a:lnTo>
                <a:lnTo>
                  <a:pt x="51485" y="1208518"/>
                </a:lnTo>
                <a:lnTo>
                  <a:pt x="87565" y="1241940"/>
                </a:lnTo>
                <a:lnTo>
                  <a:pt x="130626" y="1266399"/>
                </a:lnTo>
                <a:lnTo>
                  <a:pt x="179182" y="1280408"/>
                </a:lnTo>
                <a:lnTo>
                  <a:pt x="213872" y="1283207"/>
                </a:lnTo>
                <a:lnTo>
                  <a:pt x="10553181" y="1283207"/>
                </a:lnTo>
                <a:lnTo>
                  <a:pt x="10604575" y="1276991"/>
                </a:lnTo>
                <a:lnTo>
                  <a:pt x="10651465" y="1259334"/>
                </a:lnTo>
                <a:lnTo>
                  <a:pt x="10692366" y="1231722"/>
                </a:lnTo>
                <a:lnTo>
                  <a:pt x="10725790" y="1195642"/>
                </a:lnTo>
                <a:lnTo>
                  <a:pt x="10750250" y="1152581"/>
                </a:lnTo>
                <a:lnTo>
                  <a:pt x="10764260" y="1104025"/>
                </a:lnTo>
                <a:lnTo>
                  <a:pt x="10767059" y="1069335"/>
                </a:lnTo>
                <a:lnTo>
                  <a:pt x="10767059" y="213872"/>
                </a:lnTo>
                <a:lnTo>
                  <a:pt x="10760843" y="162478"/>
                </a:lnTo>
                <a:lnTo>
                  <a:pt x="10743184" y="115589"/>
                </a:lnTo>
                <a:lnTo>
                  <a:pt x="10715571" y="74689"/>
                </a:lnTo>
                <a:lnTo>
                  <a:pt x="10679490" y="41267"/>
                </a:lnTo>
                <a:lnTo>
                  <a:pt x="10636427" y="16808"/>
                </a:lnTo>
                <a:lnTo>
                  <a:pt x="10587870" y="2799"/>
                </a:lnTo>
                <a:lnTo>
                  <a:pt x="105531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2646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2372" y="245007"/>
            <a:ext cx="11827255" cy="899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92862" y="2028566"/>
            <a:ext cx="11606275" cy="36341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3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4784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0000"/>
                    </a14:imgEffect>
                  </a14:imgLayer>
                </a14:imgProps>
              </a:ext>
            </a:extLst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DB84BE6-1F75-3689-8560-DA1629FD0196}"/>
              </a:ext>
            </a:extLst>
          </p:cNvPr>
          <p:cNvSpPr/>
          <p:nvPr/>
        </p:nvSpPr>
        <p:spPr>
          <a:xfrm>
            <a:off x="0" y="3922872"/>
            <a:ext cx="8210550" cy="1039653"/>
          </a:xfrm>
          <a:prstGeom prst="rect">
            <a:avLst/>
          </a:prstGeom>
          <a:solidFill>
            <a:schemeClr val="tx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/>
          <p:nvPr/>
        </p:nvSpPr>
        <p:spPr>
          <a:xfrm>
            <a:off x="28575" y="3888700"/>
            <a:ext cx="7848522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Ever imagined what the world would be like without motion?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1203CA23-A6F4-CF3D-8AD6-8ABFB7E4AA9B}"/>
              </a:ext>
            </a:extLst>
          </p:cNvPr>
          <p:cNvSpPr txBox="1"/>
          <p:nvPr/>
        </p:nvSpPr>
        <p:spPr>
          <a:xfrm>
            <a:off x="325116" y="1540408"/>
            <a:ext cx="109601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15" dirty="0">
                <a:solidFill>
                  <a:srgbClr val="C55A10"/>
                </a:solidFill>
                <a:latin typeface="Arial Narrow"/>
                <a:cs typeface="Arial Narrow"/>
              </a:rPr>
              <a:t>INSIG</a:t>
            </a:r>
            <a:r>
              <a:rPr sz="2400" b="1" spc="-10" dirty="0">
                <a:solidFill>
                  <a:srgbClr val="C55A10"/>
                </a:solidFill>
                <a:latin typeface="Arial Narrow"/>
                <a:cs typeface="Arial Narrow"/>
              </a:rPr>
              <a:t>H</a:t>
            </a:r>
            <a:r>
              <a:rPr sz="2400" b="1" spc="-235" dirty="0">
                <a:solidFill>
                  <a:srgbClr val="C55A10"/>
                </a:solidFill>
                <a:latin typeface="Arial Narrow"/>
                <a:cs typeface="Arial Narrow"/>
              </a:rPr>
              <a:t>T</a:t>
            </a:r>
            <a:r>
              <a:rPr sz="2400" b="1" spc="-10" dirty="0">
                <a:solidFill>
                  <a:srgbClr val="C55A10"/>
                </a:solidFill>
                <a:latin typeface="Arial Narrow"/>
                <a:cs typeface="Arial Narrow"/>
              </a:rPr>
              <a:t>:</a:t>
            </a:r>
            <a:endParaRPr sz="2400" dirty="0">
              <a:latin typeface="Arial Narrow"/>
              <a:cs typeface="Arial Narrow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F2F701FD-92C8-9832-B37A-24B83A06DFF4}"/>
              </a:ext>
            </a:extLst>
          </p:cNvPr>
          <p:cNvSpPr txBox="1"/>
          <p:nvPr/>
        </p:nvSpPr>
        <p:spPr>
          <a:xfrm>
            <a:off x="325116" y="2006873"/>
            <a:ext cx="4610735" cy="2490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Microsoft Sans Serif"/>
              <a:buChar char="▪"/>
              <a:tabLst>
                <a:tab pos="356235" algn="l"/>
              </a:tabLst>
            </a:pPr>
            <a:r>
              <a:rPr sz="1400" spc="-10" dirty="0">
                <a:latin typeface="Arial Narrow"/>
                <a:cs typeface="Arial Narrow"/>
              </a:rPr>
              <a:t>Everyone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Arial Narrow"/>
                <a:cs typeface="Arial Narrow"/>
              </a:rPr>
              <a:t>love</a:t>
            </a:r>
            <a:r>
              <a:rPr sz="1400" spc="-10" dirty="0">
                <a:latin typeface="Arial Narrow"/>
                <a:cs typeface="Arial Narrow"/>
              </a:rPr>
              <a:t>s</a:t>
            </a:r>
            <a:r>
              <a:rPr lang="en-US" sz="1400" spc="-10" dirty="0">
                <a:latin typeface="Arial Narrow"/>
                <a:cs typeface="Arial Narrow"/>
              </a:rPr>
              <a:t> their freedom and some form of escapism</a:t>
            </a:r>
            <a:endParaRPr sz="1400" dirty="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12"/>
              </a:spcBef>
              <a:buFont typeface="Microsoft Sans Serif"/>
              <a:buChar char="▪"/>
            </a:pPr>
            <a:endParaRPr sz="1450" dirty="0">
              <a:latin typeface="Times New Roman"/>
              <a:cs typeface="Times New Roman"/>
            </a:endParaRPr>
          </a:p>
          <a:p>
            <a:pPr marL="355600" marR="1028700" indent="-342900">
              <a:lnSpc>
                <a:spcPct val="100000"/>
              </a:lnSpc>
              <a:buFont typeface="Microsoft Sans Serif"/>
              <a:buChar char="▪"/>
              <a:tabLst>
                <a:tab pos="356235" algn="l"/>
              </a:tabLst>
            </a:pPr>
            <a:r>
              <a:rPr lang="en-US" sz="1400" spc="-10" dirty="0">
                <a:latin typeface="Arial Narrow"/>
                <a:cs typeface="Arial Narrow"/>
              </a:rPr>
              <a:t>Subway Suffers </a:t>
            </a:r>
            <a:r>
              <a:rPr sz="1400" spc="-10" dirty="0">
                <a:latin typeface="Arial Narrow"/>
                <a:cs typeface="Arial Narrow"/>
              </a:rPr>
              <a:t>ge</a:t>
            </a:r>
            <a:r>
              <a:rPr sz="1400" spc="-15" dirty="0">
                <a:latin typeface="Arial Narrow"/>
                <a:cs typeface="Arial Narrow"/>
              </a:rPr>
              <a:t>n</a:t>
            </a:r>
            <a:r>
              <a:rPr sz="1400" spc="-10" dirty="0">
                <a:latin typeface="Arial Narrow"/>
                <a:cs typeface="Arial Narrow"/>
              </a:rPr>
              <a:t>erated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lang="en-US" sz="1400" spc="-10" dirty="0">
                <a:latin typeface="Arial Narrow"/>
                <a:cs typeface="Arial Narrow"/>
              </a:rPr>
              <a:t>$155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lang="en-US" sz="1400" spc="-5" dirty="0">
                <a:latin typeface="Arial Narrow"/>
                <a:cs typeface="Times New Roman"/>
              </a:rPr>
              <a:t>m</a:t>
            </a:r>
            <a:r>
              <a:rPr sz="1400" spc="-5" dirty="0">
                <a:latin typeface="Arial Narrow"/>
                <a:cs typeface="Arial Narrow"/>
              </a:rPr>
              <a:t>i</a:t>
            </a:r>
            <a:r>
              <a:rPr sz="1400" spc="-15" dirty="0">
                <a:latin typeface="Arial Narrow"/>
                <a:cs typeface="Arial Narrow"/>
              </a:rPr>
              <a:t>l</a:t>
            </a:r>
            <a:r>
              <a:rPr sz="1400" spc="-10" dirty="0">
                <a:latin typeface="Arial Narrow"/>
                <a:cs typeface="Arial Narrow"/>
              </a:rPr>
              <a:t>lion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Arial Narrow"/>
                <a:cs typeface="Arial Narrow"/>
              </a:rPr>
              <a:t>i</a:t>
            </a:r>
            <a:r>
              <a:rPr sz="1400" spc="-10" dirty="0">
                <a:latin typeface="Arial Narrow"/>
                <a:cs typeface="Arial Narrow"/>
              </a:rPr>
              <a:t>n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Arial Narrow"/>
                <a:cs typeface="Arial Narrow"/>
              </a:rPr>
              <a:t>20</a:t>
            </a:r>
            <a:r>
              <a:rPr sz="1400" spc="-15" dirty="0">
                <a:latin typeface="Arial Narrow"/>
                <a:cs typeface="Arial Narrow"/>
              </a:rPr>
              <a:t>2</a:t>
            </a:r>
            <a:r>
              <a:rPr lang="en-US" sz="1400" spc="-10" dirty="0">
                <a:latin typeface="Arial Narrow"/>
                <a:cs typeface="Arial Narrow"/>
              </a:rPr>
              <a:t>3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Arial Narrow"/>
                <a:cs typeface="Arial Narrow"/>
              </a:rPr>
              <a:t>from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Arial Narrow"/>
                <a:cs typeface="Arial Narrow"/>
              </a:rPr>
              <a:t>specia</a:t>
            </a:r>
            <a:r>
              <a:rPr sz="1400" spc="-5" dirty="0">
                <a:latin typeface="Arial Narrow"/>
                <a:cs typeface="Arial Narrow"/>
              </a:rPr>
              <a:t>l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Arial Narrow"/>
                <a:cs typeface="Arial Narrow"/>
              </a:rPr>
              <a:t>skills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Arial Narrow"/>
                <a:cs typeface="Arial Narrow"/>
              </a:rPr>
              <a:t>an</a:t>
            </a:r>
            <a:r>
              <a:rPr sz="1400" spc="-10" dirty="0">
                <a:latin typeface="Arial Narrow"/>
                <a:cs typeface="Arial Narrow"/>
              </a:rPr>
              <a:t>d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Arial Narrow"/>
                <a:cs typeface="Arial Narrow"/>
              </a:rPr>
              <a:t>extra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Arial Narrow"/>
                <a:cs typeface="Arial Narrow"/>
              </a:rPr>
              <a:t>lives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Arial Narrow"/>
                <a:cs typeface="Arial Narrow"/>
              </a:rPr>
              <a:t>purc</a:t>
            </a:r>
            <a:r>
              <a:rPr sz="1400" spc="-15" dirty="0">
                <a:latin typeface="Arial Narrow"/>
                <a:cs typeface="Arial Narrow"/>
              </a:rPr>
              <a:t>hase</a:t>
            </a:r>
            <a:endParaRPr sz="1400" dirty="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00" dirty="0">
              <a:latin typeface="Times New Roman"/>
              <a:cs typeface="Times New Roman"/>
            </a:endParaRPr>
          </a:p>
          <a:p>
            <a:pPr marL="168910">
              <a:lnSpc>
                <a:spcPct val="100000"/>
              </a:lnSpc>
            </a:pPr>
            <a:r>
              <a:rPr sz="2400" b="1" spc="-20" dirty="0">
                <a:solidFill>
                  <a:srgbClr val="C55A10"/>
                </a:solidFill>
                <a:latin typeface="Arial Narrow"/>
                <a:cs typeface="Arial Narrow"/>
              </a:rPr>
              <a:t>OPPORTUNI</a:t>
            </a:r>
            <a:r>
              <a:rPr sz="2400" b="1" spc="-15" dirty="0">
                <a:solidFill>
                  <a:srgbClr val="C55A10"/>
                </a:solidFill>
                <a:latin typeface="Arial Narrow"/>
                <a:cs typeface="Arial Narrow"/>
              </a:rPr>
              <a:t>T</a:t>
            </a:r>
            <a:r>
              <a:rPr sz="2400" b="1" spc="-155" dirty="0">
                <a:solidFill>
                  <a:srgbClr val="C55A10"/>
                </a:solidFill>
                <a:latin typeface="Arial Narrow"/>
                <a:cs typeface="Arial Narrow"/>
              </a:rPr>
              <a:t>Y</a:t>
            </a:r>
            <a:r>
              <a:rPr sz="2400" b="1" spc="-10" dirty="0">
                <a:solidFill>
                  <a:srgbClr val="C55A10"/>
                </a:solidFill>
                <a:latin typeface="Arial Narrow"/>
                <a:cs typeface="Arial Narrow"/>
              </a:rPr>
              <a:t>:</a:t>
            </a:r>
            <a:endParaRPr sz="2400" dirty="0">
              <a:latin typeface="Arial Narrow"/>
              <a:cs typeface="Arial Narrow"/>
            </a:endParaRPr>
          </a:p>
          <a:p>
            <a:pPr marL="168275" marR="5080">
              <a:lnSpc>
                <a:spcPct val="100000"/>
              </a:lnSpc>
              <a:spcBef>
                <a:spcPts val="975"/>
              </a:spcBef>
            </a:pPr>
            <a:r>
              <a:rPr sz="1400" spc="-10" dirty="0">
                <a:latin typeface="Arial Narrow"/>
                <a:cs typeface="Arial Narrow"/>
              </a:rPr>
              <a:t>Harnessing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Arial Narrow"/>
                <a:cs typeface="Arial Narrow"/>
              </a:rPr>
              <a:t>the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Arial Narrow"/>
                <a:cs typeface="Arial Narrow"/>
              </a:rPr>
              <a:t>large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Arial Narrow"/>
                <a:cs typeface="Arial Narrow"/>
              </a:rPr>
              <a:t>on</a:t>
            </a:r>
            <a:r>
              <a:rPr sz="1400" spc="-15" dirty="0">
                <a:latin typeface="Arial Narrow"/>
                <a:cs typeface="Arial Narrow"/>
              </a:rPr>
              <a:t>l</a:t>
            </a:r>
            <a:r>
              <a:rPr sz="1400" spc="-10" dirty="0">
                <a:latin typeface="Arial Narrow"/>
                <a:cs typeface="Arial Narrow"/>
              </a:rPr>
              <a:t>ine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Arial Narrow"/>
                <a:cs typeface="Arial Narrow"/>
              </a:rPr>
              <a:t>gam</a:t>
            </a:r>
            <a:r>
              <a:rPr sz="1400" spc="-15" dirty="0">
                <a:latin typeface="Arial Narrow"/>
                <a:cs typeface="Arial Narrow"/>
              </a:rPr>
              <a:t>in</a:t>
            </a:r>
            <a:r>
              <a:rPr sz="1400" spc="-10" dirty="0">
                <a:latin typeface="Arial Narrow"/>
                <a:cs typeface="Arial Narrow"/>
              </a:rPr>
              <a:t>g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Arial Narrow"/>
                <a:cs typeface="Arial Narrow"/>
              </a:rPr>
              <a:t>ecosy</a:t>
            </a:r>
            <a:r>
              <a:rPr sz="1400" spc="-15" dirty="0">
                <a:latin typeface="Arial Narrow"/>
                <a:cs typeface="Arial Narrow"/>
              </a:rPr>
              <a:t>ste</a:t>
            </a:r>
            <a:r>
              <a:rPr sz="1400" spc="-10" dirty="0">
                <a:latin typeface="Arial Narrow"/>
                <a:cs typeface="Arial Narrow"/>
              </a:rPr>
              <a:t>m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Arial Narrow"/>
                <a:cs typeface="Arial Narrow"/>
              </a:rPr>
              <a:t>–</a:t>
            </a:r>
            <a:r>
              <a:rPr sz="1400" spc="5" dirty="0">
                <a:latin typeface="Arial Narrow"/>
                <a:cs typeface="Arial Narrow"/>
              </a:rPr>
              <a:t> </a:t>
            </a:r>
            <a:r>
              <a:rPr sz="1400" spc="-10" dirty="0">
                <a:latin typeface="Arial Narrow"/>
                <a:cs typeface="Arial Narrow"/>
              </a:rPr>
              <a:t>where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Arial Narrow"/>
                <a:cs typeface="Arial Narrow"/>
              </a:rPr>
              <a:t>buying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Arial Narrow"/>
                <a:cs typeface="Arial Narrow"/>
              </a:rPr>
              <a:t>of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Arial Narrow"/>
                <a:cs typeface="Arial Narrow"/>
              </a:rPr>
              <a:t>secon</a:t>
            </a:r>
            <a:r>
              <a:rPr sz="1400" spc="-10" dirty="0">
                <a:latin typeface="Arial Narrow"/>
                <a:cs typeface="Arial Narrow"/>
              </a:rPr>
              <a:t>d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Arial Narrow"/>
                <a:cs typeface="Arial Narrow"/>
              </a:rPr>
              <a:t>chance</a:t>
            </a:r>
            <a:r>
              <a:rPr sz="1400" spc="-10" dirty="0">
                <a:latin typeface="Arial Narrow"/>
                <a:cs typeface="Arial Narrow"/>
              </a:rPr>
              <a:t>s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B0510E"/>
                </a:solidFill>
                <a:latin typeface="Arial Narrow"/>
                <a:cs typeface="Arial Narrow"/>
              </a:rPr>
              <a:t>(extra</a:t>
            </a:r>
            <a:r>
              <a:rPr sz="1400" spc="-20" dirty="0">
                <a:solidFill>
                  <a:srgbClr val="B0510E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B0510E"/>
                </a:solidFill>
                <a:latin typeface="Arial Narrow"/>
                <a:cs typeface="Arial Narrow"/>
              </a:rPr>
              <a:t>lives</a:t>
            </a:r>
            <a:r>
              <a:rPr sz="1400" spc="-5" dirty="0">
                <a:solidFill>
                  <a:srgbClr val="B0510E"/>
                </a:solidFill>
                <a:latin typeface="Arial Narrow"/>
                <a:cs typeface="Arial Narrow"/>
              </a:rPr>
              <a:t>)</a:t>
            </a:r>
            <a:r>
              <a:rPr sz="1400" spc="-20" dirty="0">
                <a:solidFill>
                  <a:srgbClr val="B0510E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Arial Narrow"/>
                <a:cs typeface="Arial Narrow"/>
              </a:rPr>
              <a:t>is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Arial Narrow"/>
                <a:cs typeface="Arial Narrow"/>
              </a:rPr>
              <a:t>a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Arial Narrow"/>
                <a:cs typeface="Arial Narrow"/>
              </a:rPr>
              <a:t>norm</a:t>
            </a:r>
            <a:r>
              <a:rPr sz="1400" spc="-5" dirty="0">
                <a:latin typeface="Arial Narrow"/>
                <a:cs typeface="Arial Narrow"/>
              </a:rPr>
              <a:t>.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Arial Narrow"/>
                <a:cs typeface="Arial Narrow"/>
              </a:rPr>
              <a:t>Makin</a:t>
            </a:r>
            <a:r>
              <a:rPr sz="1400" spc="-10" dirty="0">
                <a:latin typeface="Arial Narrow"/>
                <a:cs typeface="Arial Narrow"/>
              </a:rPr>
              <a:t>g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Arial Narrow"/>
                <a:cs typeface="Arial Narrow"/>
              </a:rPr>
              <a:t>i</a:t>
            </a:r>
            <a:r>
              <a:rPr sz="1400" spc="-5" dirty="0">
                <a:latin typeface="Arial Narrow"/>
                <a:cs typeface="Arial Narrow"/>
              </a:rPr>
              <a:t>t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Arial Narrow"/>
                <a:cs typeface="Arial Narrow"/>
              </a:rPr>
              <a:t>transcend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Arial Narrow"/>
                <a:cs typeface="Arial Narrow"/>
              </a:rPr>
              <a:t>the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B0510E"/>
                </a:solidFill>
                <a:latin typeface="Arial Narrow"/>
                <a:cs typeface="Arial Narrow"/>
              </a:rPr>
              <a:t>FUN</a:t>
            </a:r>
            <a:r>
              <a:rPr sz="1400" spc="-5" dirty="0">
                <a:solidFill>
                  <a:srgbClr val="B0510E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Arial Narrow"/>
                <a:cs typeface="Arial Narrow"/>
              </a:rPr>
              <a:t>to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Arial Narrow"/>
                <a:cs typeface="Arial Narrow"/>
              </a:rPr>
              <a:t>a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B0510E"/>
                </a:solidFill>
                <a:latin typeface="Arial Narrow"/>
                <a:cs typeface="Arial Narrow"/>
              </a:rPr>
              <a:t>PUR</a:t>
            </a:r>
            <a:r>
              <a:rPr sz="1400" spc="-15" dirty="0">
                <a:solidFill>
                  <a:srgbClr val="B0510E"/>
                </a:solidFill>
                <a:latin typeface="Arial Narrow"/>
                <a:cs typeface="Arial Narrow"/>
              </a:rPr>
              <a:t>POSE</a:t>
            </a:r>
            <a:r>
              <a:rPr sz="1400" spc="-5" dirty="0">
                <a:solidFill>
                  <a:srgbClr val="B0510E"/>
                </a:solidFill>
                <a:latin typeface="Arial Narrow"/>
                <a:cs typeface="Arial Narrow"/>
              </a:rPr>
              <a:t>.</a:t>
            </a:r>
            <a:r>
              <a:rPr sz="1400" spc="-30" dirty="0">
                <a:solidFill>
                  <a:srgbClr val="B0510E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Arial Narrow"/>
                <a:cs typeface="Arial Narrow"/>
              </a:rPr>
              <a:t>Creati</a:t>
            </a:r>
            <a:r>
              <a:rPr sz="1400" spc="-20" dirty="0">
                <a:latin typeface="Arial Narrow"/>
                <a:cs typeface="Arial Narrow"/>
              </a:rPr>
              <a:t>n</a:t>
            </a:r>
            <a:r>
              <a:rPr sz="1400" spc="-10" dirty="0">
                <a:latin typeface="Arial Narrow"/>
                <a:cs typeface="Arial Narrow"/>
              </a:rPr>
              <a:t>g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Arial Narrow"/>
                <a:cs typeface="Arial Narrow"/>
              </a:rPr>
              <a:t>a</a:t>
            </a:r>
            <a:r>
              <a:rPr lang="en-US" sz="1400" spc="-10" dirty="0">
                <a:latin typeface="Arial Narrow"/>
                <a:cs typeface="Arial Narrow"/>
              </a:rPr>
              <a:t> </a:t>
            </a:r>
            <a:r>
              <a:rPr lang="en-US" sz="1400" spc="-10" dirty="0">
                <a:solidFill>
                  <a:schemeClr val="accent6">
                    <a:lumMod val="75000"/>
                  </a:schemeClr>
                </a:solidFill>
                <a:latin typeface="Arial Narrow"/>
                <a:cs typeface="Arial Narrow"/>
              </a:rPr>
              <a:t>Clubfoot reversal</a:t>
            </a:r>
            <a:r>
              <a:rPr sz="1400" spc="-25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400" spc="-15" dirty="0">
                <a:solidFill>
                  <a:srgbClr val="B0510E"/>
                </a:solidFill>
                <a:latin typeface="Arial Narrow"/>
                <a:cs typeface="Arial Narrow"/>
              </a:rPr>
              <a:t>Opportuni</a:t>
            </a:r>
            <a:r>
              <a:rPr sz="1400" spc="-5" dirty="0">
                <a:solidFill>
                  <a:srgbClr val="B0510E"/>
                </a:solidFill>
                <a:latin typeface="Arial Narrow"/>
                <a:cs typeface="Arial Narrow"/>
              </a:rPr>
              <a:t>ty</a:t>
            </a:r>
            <a:r>
              <a:rPr sz="1400" spc="-10" dirty="0">
                <a:solidFill>
                  <a:srgbClr val="B0510E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Arial Narrow"/>
                <a:cs typeface="Arial Narrow"/>
              </a:rPr>
              <a:t>for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lang="en-US" sz="1400" spc="-10" dirty="0">
                <a:latin typeface="Arial Narrow"/>
                <a:cs typeface="Times New Roman"/>
              </a:rPr>
              <a:t>Children with Clubfoot</a:t>
            </a:r>
            <a:endParaRPr sz="1400" dirty="0">
              <a:latin typeface="Arial Narrow"/>
              <a:cs typeface="Arial Narrow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5A71ECA4-5E95-FB63-8727-D25736736274}"/>
              </a:ext>
            </a:extLst>
          </p:cNvPr>
          <p:cNvSpPr txBox="1"/>
          <p:nvPr/>
        </p:nvSpPr>
        <p:spPr>
          <a:xfrm>
            <a:off x="325116" y="4776063"/>
            <a:ext cx="4471035" cy="157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15" dirty="0">
                <a:solidFill>
                  <a:srgbClr val="C55A10"/>
                </a:solidFill>
                <a:latin typeface="Arial Narrow"/>
                <a:cs typeface="Arial Narrow"/>
              </a:rPr>
              <a:t>STR</a:t>
            </a:r>
            <a:r>
              <a:rPr sz="2400" b="1" spc="-160" dirty="0">
                <a:solidFill>
                  <a:srgbClr val="C55A10"/>
                </a:solidFill>
                <a:latin typeface="Arial Narrow"/>
                <a:cs typeface="Arial Narrow"/>
              </a:rPr>
              <a:t>A</a:t>
            </a:r>
            <a:r>
              <a:rPr sz="2400" b="1" dirty="0">
                <a:solidFill>
                  <a:srgbClr val="C55A10"/>
                </a:solidFill>
                <a:latin typeface="Arial Narrow"/>
                <a:cs typeface="Arial Narrow"/>
              </a:rPr>
              <a:t>TEG</a:t>
            </a:r>
            <a:r>
              <a:rPr sz="2400" b="1" spc="-165" dirty="0">
                <a:solidFill>
                  <a:srgbClr val="C55A10"/>
                </a:solidFill>
                <a:latin typeface="Arial Narrow"/>
                <a:cs typeface="Arial Narrow"/>
              </a:rPr>
              <a:t>Y</a:t>
            </a:r>
            <a:r>
              <a:rPr sz="2400" b="1" spc="-10" dirty="0">
                <a:solidFill>
                  <a:srgbClr val="C55A10"/>
                </a:solidFill>
                <a:latin typeface="Arial Narrow"/>
                <a:cs typeface="Arial Narrow"/>
              </a:rPr>
              <a:t>:</a:t>
            </a:r>
            <a:endParaRPr sz="2400" dirty="0">
              <a:latin typeface="Arial Narrow"/>
              <a:cs typeface="Arial Narrow"/>
            </a:endParaRPr>
          </a:p>
          <a:p>
            <a:pPr marL="12700" marR="5080">
              <a:lnSpc>
                <a:spcPct val="100000"/>
              </a:lnSpc>
              <a:spcBef>
                <a:spcPts val="975"/>
              </a:spcBef>
            </a:pPr>
            <a:r>
              <a:rPr sz="1400" spc="-5" dirty="0">
                <a:latin typeface="Arial Narrow"/>
                <a:cs typeface="Arial Narrow"/>
              </a:rPr>
              <a:t>Int</a:t>
            </a:r>
            <a:r>
              <a:rPr sz="1400" spc="-15" dirty="0">
                <a:latin typeface="Arial Narrow"/>
                <a:cs typeface="Arial Narrow"/>
              </a:rPr>
              <a:t>egrat</a:t>
            </a:r>
            <a:r>
              <a:rPr sz="1400" spc="-10" dirty="0">
                <a:latin typeface="Arial Narrow"/>
                <a:cs typeface="Arial Narrow"/>
              </a:rPr>
              <a:t>e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Arial Narrow"/>
                <a:cs typeface="Arial Narrow"/>
              </a:rPr>
              <a:t>a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5" dirty="0">
                <a:solidFill>
                  <a:srgbClr val="B0510E"/>
                </a:solidFill>
                <a:latin typeface="Arial Narrow"/>
                <a:cs typeface="Arial Narrow"/>
              </a:rPr>
              <a:t>custo</a:t>
            </a:r>
            <a:r>
              <a:rPr sz="1400" spc="-10" dirty="0">
                <a:solidFill>
                  <a:srgbClr val="B0510E"/>
                </a:solidFill>
                <a:latin typeface="Arial Narrow"/>
                <a:cs typeface="Arial Narrow"/>
              </a:rPr>
              <a:t>m-</a:t>
            </a:r>
            <a:r>
              <a:rPr sz="1400" spc="-15" dirty="0">
                <a:solidFill>
                  <a:srgbClr val="B0510E"/>
                </a:solidFill>
                <a:latin typeface="Arial Narrow"/>
                <a:cs typeface="Arial Narrow"/>
              </a:rPr>
              <a:t>mad</a:t>
            </a:r>
            <a:r>
              <a:rPr sz="1400" spc="-10" dirty="0">
                <a:solidFill>
                  <a:srgbClr val="B0510E"/>
                </a:solidFill>
                <a:latin typeface="Arial Narrow"/>
                <a:cs typeface="Arial Narrow"/>
              </a:rPr>
              <a:t>e</a:t>
            </a:r>
            <a:r>
              <a:rPr sz="1400" spc="5" dirty="0">
                <a:solidFill>
                  <a:srgbClr val="B0510E"/>
                </a:solidFill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Arial Narrow"/>
                <a:cs typeface="Arial Narrow"/>
              </a:rPr>
              <a:t>leve</a:t>
            </a:r>
            <a:r>
              <a:rPr sz="1400" spc="-5" dirty="0">
                <a:latin typeface="Arial Narrow"/>
                <a:cs typeface="Arial Narrow"/>
              </a:rPr>
              <a:t>l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Arial Narrow"/>
                <a:cs typeface="Arial Narrow"/>
              </a:rPr>
              <a:t>in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Arial Narrow"/>
                <a:cs typeface="Arial Narrow"/>
              </a:rPr>
              <a:t>the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lang="en-US" sz="1400" spc="-10" dirty="0">
                <a:latin typeface="Arial Narrow"/>
                <a:cs typeface="Arial Narrow"/>
              </a:rPr>
              <a:t>Subway surfers</a:t>
            </a:r>
            <a:r>
              <a:rPr sz="1400" spc="-5" dirty="0">
                <a:latin typeface="Arial Narrow"/>
                <a:cs typeface="Arial Narrow"/>
              </a:rPr>
              <a:t>,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Arial Narrow"/>
                <a:cs typeface="Arial Narrow"/>
              </a:rPr>
              <a:t>that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Arial Narrow"/>
                <a:cs typeface="Arial Narrow"/>
              </a:rPr>
              <a:t>el</a:t>
            </a:r>
            <a:r>
              <a:rPr sz="1400" spc="-20" dirty="0">
                <a:latin typeface="Arial Narrow"/>
                <a:cs typeface="Arial Narrow"/>
              </a:rPr>
              <a:t>u</a:t>
            </a:r>
            <a:r>
              <a:rPr sz="1400" spc="-15" dirty="0">
                <a:latin typeface="Arial Narrow"/>
                <a:cs typeface="Arial Narrow"/>
              </a:rPr>
              <a:t>cidate</a:t>
            </a:r>
            <a:r>
              <a:rPr sz="1400" spc="-10" dirty="0">
                <a:latin typeface="Arial Narrow"/>
                <a:cs typeface="Arial Narrow"/>
              </a:rPr>
              <a:t>s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Arial Narrow"/>
                <a:cs typeface="Arial Narrow"/>
              </a:rPr>
              <a:t>the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Arial Narrow"/>
                <a:cs typeface="Arial Narrow"/>
              </a:rPr>
              <a:t>hardshi</a:t>
            </a:r>
            <a:r>
              <a:rPr sz="1400" spc="-15" dirty="0">
                <a:latin typeface="Arial Narrow"/>
                <a:cs typeface="Arial Narrow"/>
              </a:rPr>
              <a:t>p</a:t>
            </a:r>
            <a:r>
              <a:rPr sz="1400" spc="-10" dirty="0">
                <a:latin typeface="Arial Narrow"/>
                <a:cs typeface="Arial Narrow"/>
              </a:rPr>
              <a:t>s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Arial Narrow"/>
                <a:cs typeface="Arial Narrow"/>
              </a:rPr>
              <a:t>o</a:t>
            </a:r>
            <a:r>
              <a:rPr sz="1400" spc="-5" dirty="0">
                <a:latin typeface="Arial Narrow"/>
                <a:cs typeface="Arial Narrow"/>
              </a:rPr>
              <a:t>f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kumimoji="0" lang="en-US" sz="1400" b="0" i="0" u="none" strike="noStrike" kern="1200" cap="none" spc="-15" normalizeH="0" baseline="0" noProof="0" dirty="0">
                <a:ln>
                  <a:noFill/>
                </a:ln>
                <a:effectLst/>
                <a:uLnTx/>
                <a:uFillTx/>
                <a:latin typeface="Arial Narrow"/>
                <a:ea typeface="+mn-ea"/>
                <a:cs typeface="Arial Narrow"/>
              </a:rPr>
              <a:t>th</a:t>
            </a:r>
            <a:r>
              <a:rPr kumimoji="0" lang="en-US" sz="1400" b="0" i="0" u="none" strike="noStrike" kern="1200" cap="none" spc="-10" normalizeH="0" baseline="0" noProof="0" dirty="0">
                <a:ln>
                  <a:noFill/>
                </a:ln>
                <a:effectLst/>
                <a:uLnTx/>
                <a:uFillTx/>
                <a:latin typeface="Arial Narrow"/>
                <a:ea typeface="+mn-ea"/>
                <a:cs typeface="Arial Narrow"/>
              </a:rPr>
              <a:t>e</a:t>
            </a:r>
            <a:r>
              <a:rPr kumimoji="0" lang="en-US" sz="1400" b="0" i="0" u="none" strike="noStrike" kern="1200" cap="none" spc="-5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1400" b="0" i="0" u="none" strike="noStrike" kern="1200" cap="none" spc="-15" normalizeH="0" baseline="0" noProof="0" dirty="0">
                <a:ln>
                  <a:noFill/>
                </a:ln>
                <a:effectLst/>
                <a:uLnTx/>
                <a:uFillTx/>
                <a:latin typeface="Arial Narrow"/>
                <a:ea typeface="+mn-ea"/>
                <a:cs typeface="Arial Narrow"/>
              </a:rPr>
              <a:t>a </a:t>
            </a:r>
            <a:r>
              <a:rPr kumimoji="0" lang="en-US" sz="1400" b="0" i="0" u="none" strike="noStrike" kern="1200" cap="none" spc="-10" normalizeH="0" baseline="0" noProof="0" dirty="0">
                <a:ln>
                  <a:noFill/>
                </a:ln>
                <a:effectLst/>
                <a:uLnTx/>
                <a:uFillTx/>
                <a:latin typeface="Arial Narrow"/>
                <a:ea typeface="+mn-ea"/>
                <a:cs typeface="Arial Narrow"/>
              </a:rPr>
              <a:t>clubfoot</a:t>
            </a:r>
            <a:r>
              <a:rPr lang="en-US" sz="1400" spc="-10" dirty="0">
                <a:latin typeface="Arial Narrow"/>
                <a:cs typeface="Arial Narrow"/>
              </a:rPr>
              <a:t> patient (race is slower, less tendency to catch coins and gifts, higher chance to be caught by the police)</a:t>
            </a:r>
            <a:r>
              <a:rPr kumimoji="0" lang="en-US" sz="1400" b="0" i="0" u="none" strike="noStrike" kern="1200" cap="none" spc="-10" normalizeH="0" baseline="0" noProof="0" dirty="0">
                <a:ln>
                  <a:noFill/>
                </a:ln>
                <a:effectLst/>
                <a:uLnTx/>
                <a:uFillTx/>
                <a:latin typeface="Arial Narrow"/>
                <a:ea typeface="+mn-ea"/>
                <a:cs typeface="Arial Narrow"/>
              </a:rPr>
              <a:t>.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1400" b="0" i="0" u="none" strike="noStrike" kern="1200" cap="none" spc="-10" normalizeH="0" baseline="0" noProof="0" dirty="0">
                <a:ln>
                  <a:noFill/>
                </a:ln>
                <a:effectLst/>
                <a:uLnTx/>
                <a:uFillTx/>
                <a:latin typeface="Arial Narrow"/>
                <a:ea typeface="+mn-ea"/>
                <a:cs typeface="Arial Narrow"/>
              </a:rPr>
              <a:t>Thereby </a:t>
            </a:r>
            <a:r>
              <a:rPr lang="en-US" sz="1400" spc="-10" dirty="0">
                <a:latin typeface="Arial Narrow"/>
                <a:cs typeface="Arial Narrow"/>
              </a:rPr>
              <a:t>giving the players a snippet into the frustration and day in life of a clubfoot patient to derive empathy and support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/>
                <a:ea typeface="+mn-ea"/>
                <a:cs typeface="Arial Narrow"/>
              </a:rPr>
              <a:t>.</a:t>
            </a:r>
            <a:endParaRPr sz="1400" dirty="0">
              <a:latin typeface="Arial Narrow"/>
              <a:cs typeface="Arial Narrow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2B36ED37-F7FB-6621-0C42-16601323BB2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2372" y="513457"/>
            <a:ext cx="1182725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3200" b="1" spc="-20" dirty="0">
                <a:solidFill>
                  <a:srgbClr val="C55A10"/>
                </a:solidFill>
                <a:latin typeface="Arial Narrow"/>
                <a:cs typeface="Arial Narrow"/>
              </a:rPr>
              <a:t>SUMMA</a:t>
            </a:r>
            <a:r>
              <a:rPr sz="3200" b="1" spc="-114" dirty="0">
                <a:solidFill>
                  <a:srgbClr val="C55A10"/>
                </a:solidFill>
                <a:latin typeface="Arial Narrow"/>
                <a:cs typeface="Arial Narrow"/>
              </a:rPr>
              <a:t>R</a:t>
            </a:r>
            <a:r>
              <a:rPr sz="3200" b="1" spc="-20" dirty="0">
                <a:solidFill>
                  <a:srgbClr val="C55A10"/>
                </a:solidFill>
                <a:latin typeface="Arial Narrow"/>
                <a:cs typeface="Arial Narrow"/>
              </a:rPr>
              <a:t>Y</a:t>
            </a:r>
            <a:endParaRPr sz="3200" dirty="0">
              <a:latin typeface="Arial Narrow"/>
              <a:cs typeface="Arial Narrow"/>
            </a:endParaRPr>
          </a:p>
        </p:txBody>
      </p:sp>
      <p:pic>
        <p:nvPicPr>
          <p:cNvPr id="8194" name="Picture 2" descr="Subway Surfers - Official Homepage | Play Now On iOS &amp; Android">
            <a:extLst>
              <a:ext uri="{FF2B5EF4-FFF2-40B4-BE49-F238E27FC236}">
                <a16:creationId xmlns:a16="http://schemas.microsoft.com/office/drawing/2014/main" id="{823126A9-7CFD-2C5B-7AAF-3F0C1BB9B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334" y="1320254"/>
            <a:ext cx="6757240" cy="340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ject 5">
            <a:extLst>
              <a:ext uri="{FF2B5EF4-FFF2-40B4-BE49-F238E27FC236}">
                <a16:creationId xmlns:a16="http://schemas.microsoft.com/office/drawing/2014/main" id="{1960C72D-4B34-8136-C330-E64C7DB15935}"/>
              </a:ext>
            </a:extLst>
          </p:cNvPr>
          <p:cNvSpPr/>
          <p:nvPr/>
        </p:nvSpPr>
        <p:spPr>
          <a:xfrm>
            <a:off x="5201265" y="3942735"/>
            <a:ext cx="6411492" cy="591165"/>
          </a:xfrm>
          <a:custGeom>
            <a:avLst/>
            <a:gdLst/>
            <a:ahLst/>
            <a:cxnLst/>
            <a:rect l="l" t="t" r="r" b="b"/>
            <a:pathLst>
              <a:path w="5735320" h="1031240">
                <a:moveTo>
                  <a:pt x="103299" y="0"/>
                </a:moveTo>
                <a:lnTo>
                  <a:pt x="64304" y="23906"/>
                </a:lnTo>
                <a:lnTo>
                  <a:pt x="35585" y="53582"/>
                </a:lnTo>
                <a:lnTo>
                  <a:pt x="14515" y="89398"/>
                </a:lnTo>
                <a:lnTo>
                  <a:pt x="2420" y="130029"/>
                </a:lnTo>
                <a:lnTo>
                  <a:pt x="0" y="159136"/>
                </a:lnTo>
                <a:lnTo>
                  <a:pt x="107" y="862796"/>
                </a:lnTo>
                <a:lnTo>
                  <a:pt x="6933" y="905423"/>
                </a:lnTo>
                <a:lnTo>
                  <a:pt x="23434" y="943941"/>
                </a:lnTo>
                <a:lnTo>
                  <a:pt x="48285" y="977022"/>
                </a:lnTo>
                <a:lnTo>
                  <a:pt x="80157" y="1003339"/>
                </a:lnTo>
                <a:lnTo>
                  <a:pt x="117723" y="1021565"/>
                </a:lnTo>
                <a:lnTo>
                  <a:pt x="159657" y="1030373"/>
                </a:lnTo>
                <a:lnTo>
                  <a:pt x="174376" y="1030986"/>
                </a:lnTo>
                <a:lnTo>
                  <a:pt x="5566623" y="1030878"/>
                </a:lnTo>
                <a:lnTo>
                  <a:pt x="5609260" y="1024053"/>
                </a:lnTo>
                <a:lnTo>
                  <a:pt x="5647780" y="1007551"/>
                </a:lnTo>
                <a:lnTo>
                  <a:pt x="5680859" y="982701"/>
                </a:lnTo>
                <a:lnTo>
                  <a:pt x="5707172" y="950829"/>
                </a:lnTo>
                <a:lnTo>
                  <a:pt x="5725394" y="913262"/>
                </a:lnTo>
                <a:lnTo>
                  <a:pt x="5734198" y="871329"/>
                </a:lnTo>
                <a:lnTo>
                  <a:pt x="5734811" y="856610"/>
                </a:lnTo>
                <a:lnTo>
                  <a:pt x="5734704" y="152948"/>
                </a:lnTo>
                <a:lnTo>
                  <a:pt x="5727880" y="110312"/>
                </a:lnTo>
                <a:lnTo>
                  <a:pt x="5711383" y="71791"/>
                </a:lnTo>
                <a:lnTo>
                  <a:pt x="5686537" y="38712"/>
                </a:lnTo>
                <a:lnTo>
                  <a:pt x="5654667" y="12399"/>
                </a:lnTo>
                <a:lnTo>
                  <a:pt x="5631675" y="0"/>
                </a:lnTo>
                <a:lnTo>
                  <a:pt x="103299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9593C3-20E2-1B8D-4FC0-E4B862794A94}"/>
              </a:ext>
            </a:extLst>
          </p:cNvPr>
          <p:cNvSpPr txBox="1"/>
          <p:nvPr/>
        </p:nvSpPr>
        <p:spPr>
          <a:xfrm>
            <a:off x="5375152" y="4179421"/>
            <a:ext cx="60340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spc="-5" dirty="0">
                <a:solidFill>
                  <a:srgbClr val="FFFF00"/>
                </a:solidFill>
                <a:latin typeface="Arial Narrow"/>
                <a:cs typeface="Arial Narrow"/>
              </a:rPr>
              <a:t>Every</a:t>
            </a:r>
            <a:r>
              <a:rPr lang="en-US" sz="1000" b="1" i="1" spc="-40" dirty="0">
                <a:solidFill>
                  <a:srgbClr val="FFFF00"/>
                </a:solidFill>
                <a:latin typeface="Times New Roman"/>
                <a:cs typeface="Times New Roman"/>
              </a:rPr>
              <a:t> clubfoot </a:t>
            </a:r>
            <a:r>
              <a:rPr lang="en-US" sz="1000" b="1" i="1" dirty="0">
                <a:solidFill>
                  <a:srgbClr val="FFFF00"/>
                </a:solidFill>
                <a:latin typeface="Arial Narrow"/>
                <a:cs typeface="Arial Narrow"/>
              </a:rPr>
              <a:t>child</a:t>
            </a:r>
            <a:r>
              <a:rPr lang="en-US" sz="1000" b="1" i="1" spc="-4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1000" b="1" i="1" dirty="0">
                <a:solidFill>
                  <a:srgbClr val="FFFF00"/>
                </a:solidFill>
                <a:latin typeface="Arial Narrow"/>
                <a:cs typeface="Arial Narrow"/>
              </a:rPr>
              <a:t>des</a:t>
            </a:r>
            <a:r>
              <a:rPr lang="en-US" sz="1000" b="1" i="1" spc="-5" dirty="0">
                <a:solidFill>
                  <a:srgbClr val="FFFF00"/>
                </a:solidFill>
                <a:latin typeface="Arial Narrow"/>
                <a:cs typeface="Arial Narrow"/>
              </a:rPr>
              <a:t>erv</a:t>
            </a:r>
            <a:r>
              <a:rPr lang="en-US" sz="1000" b="1" i="1" spc="-10" dirty="0">
                <a:solidFill>
                  <a:srgbClr val="FFFF00"/>
                </a:solidFill>
                <a:latin typeface="Arial Narrow"/>
                <a:cs typeface="Arial Narrow"/>
              </a:rPr>
              <a:t>e</a:t>
            </a:r>
            <a:r>
              <a:rPr lang="en-US" sz="1000" b="1" i="1" dirty="0">
                <a:solidFill>
                  <a:srgbClr val="FFFF00"/>
                </a:solidFill>
                <a:latin typeface="Arial Narrow"/>
                <a:cs typeface="Arial Narrow"/>
              </a:rPr>
              <a:t>s</a:t>
            </a:r>
            <a:r>
              <a:rPr lang="en-US" sz="1000" b="1" i="1" spc="-5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1000" b="1" i="1" spc="-5" dirty="0">
                <a:solidFill>
                  <a:srgbClr val="FFFF00"/>
                </a:solidFill>
                <a:latin typeface="Arial Narrow"/>
                <a:cs typeface="Arial Narrow"/>
              </a:rPr>
              <a:t>a</a:t>
            </a:r>
            <a:r>
              <a:rPr lang="en-US" sz="1000" b="1" i="1" dirty="0">
                <a:solidFill>
                  <a:srgbClr val="FFFF00"/>
                </a:solidFill>
                <a:latin typeface="Arial Narrow"/>
                <a:cs typeface="Arial Narrow"/>
              </a:rPr>
              <a:t>n</a:t>
            </a:r>
            <a:r>
              <a:rPr lang="en-US" sz="1000" b="1" i="1" spc="-2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1000" b="1" i="1" spc="-5" dirty="0">
                <a:solidFill>
                  <a:srgbClr val="FFFF00"/>
                </a:solidFill>
                <a:latin typeface="Arial Narrow"/>
                <a:cs typeface="Arial Narrow"/>
              </a:rPr>
              <a:t>Op</a:t>
            </a:r>
            <a:r>
              <a:rPr lang="en-US" sz="1000" b="1" i="1" dirty="0">
                <a:solidFill>
                  <a:srgbClr val="FFFF00"/>
                </a:solidFill>
                <a:latin typeface="Arial Narrow"/>
                <a:cs typeface="Arial Narrow"/>
              </a:rPr>
              <a:t>p</a:t>
            </a:r>
            <a:r>
              <a:rPr lang="en-US" sz="1000" b="1" i="1" spc="-5" dirty="0">
                <a:solidFill>
                  <a:srgbClr val="FFFF00"/>
                </a:solidFill>
                <a:latin typeface="Arial Narrow"/>
                <a:cs typeface="Arial Narrow"/>
              </a:rPr>
              <a:t>ortun</a:t>
            </a:r>
            <a:r>
              <a:rPr lang="en-US" sz="1000" b="1" i="1" dirty="0">
                <a:solidFill>
                  <a:srgbClr val="FFFF00"/>
                </a:solidFill>
                <a:latin typeface="Arial Narrow"/>
                <a:cs typeface="Arial Narrow"/>
              </a:rPr>
              <a:t>ity to have their condition reversed,</a:t>
            </a:r>
            <a:r>
              <a:rPr lang="en-US" sz="1000" b="1" i="1" spc="-5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1000" b="1" i="1" spc="-10" dirty="0">
                <a:solidFill>
                  <a:srgbClr val="FFFF00"/>
                </a:solidFill>
                <a:latin typeface="Arial Narrow"/>
                <a:cs typeface="Arial Narrow"/>
              </a:rPr>
              <a:t>No</a:t>
            </a:r>
            <a:r>
              <a:rPr lang="en-US" sz="1000" b="1" i="1" dirty="0">
                <a:solidFill>
                  <a:srgbClr val="FFFF00"/>
                </a:solidFill>
                <a:latin typeface="Arial Narrow"/>
                <a:cs typeface="Arial Narrow"/>
              </a:rPr>
              <a:t>w</a:t>
            </a:r>
            <a:r>
              <a:rPr lang="en-US" sz="1000" b="1" i="1" spc="-2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1000" b="1" i="1" dirty="0">
                <a:solidFill>
                  <a:srgbClr val="FFFF00"/>
                </a:solidFill>
                <a:latin typeface="Arial Narrow"/>
                <a:cs typeface="Arial Narrow"/>
              </a:rPr>
              <a:t>y</a:t>
            </a:r>
            <a:r>
              <a:rPr lang="en-US" sz="1000" b="1" i="1" spc="-10" dirty="0">
                <a:solidFill>
                  <a:srgbClr val="FFFF00"/>
                </a:solidFill>
                <a:latin typeface="Arial Narrow"/>
                <a:cs typeface="Arial Narrow"/>
              </a:rPr>
              <a:t>ou</a:t>
            </a:r>
            <a:r>
              <a:rPr lang="en-US" sz="1000" b="1" i="1" spc="-3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1000" b="1" i="1" dirty="0">
                <a:solidFill>
                  <a:srgbClr val="FFFF00"/>
                </a:solidFill>
                <a:latin typeface="Arial Narrow"/>
                <a:cs typeface="Arial Narrow"/>
              </a:rPr>
              <a:t>can</a:t>
            </a:r>
            <a:r>
              <a:rPr lang="en-US" sz="1000" b="1" i="1" spc="-4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1000" b="1" i="1" dirty="0">
                <a:solidFill>
                  <a:srgbClr val="FFFF00"/>
                </a:solidFill>
                <a:latin typeface="Arial Narrow"/>
                <a:cs typeface="Arial Narrow"/>
              </a:rPr>
              <a:t>hel</a:t>
            </a:r>
            <a:r>
              <a:rPr lang="en-US" sz="1000" b="1" i="1" spc="-10" dirty="0">
                <a:solidFill>
                  <a:srgbClr val="FFFF00"/>
                </a:solidFill>
                <a:latin typeface="Arial Narrow"/>
                <a:cs typeface="Arial Narrow"/>
              </a:rPr>
              <a:t>p</a:t>
            </a:r>
            <a:r>
              <a:rPr lang="en-US" sz="1000" b="1" i="1" spc="-3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1000" b="1" i="1" spc="-5" dirty="0">
                <a:solidFill>
                  <a:srgbClr val="FFFF00"/>
                </a:solidFill>
                <a:latin typeface="Arial Narrow"/>
                <a:cs typeface="Arial Narrow"/>
              </a:rPr>
              <a:t>w</a:t>
            </a:r>
            <a:r>
              <a:rPr lang="en-US" sz="1000" b="1" i="1" dirty="0">
                <a:solidFill>
                  <a:srgbClr val="FFFF00"/>
                </a:solidFill>
                <a:latin typeface="Arial Narrow"/>
                <a:cs typeface="Arial Narrow"/>
              </a:rPr>
              <a:t>hilst</a:t>
            </a:r>
            <a:r>
              <a:rPr lang="en-US" sz="1000" b="1" i="1" spc="-4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1000" b="1" i="1" dirty="0">
                <a:solidFill>
                  <a:srgbClr val="FFFF00"/>
                </a:solidFill>
                <a:latin typeface="Arial Narrow"/>
                <a:cs typeface="Arial Narrow"/>
              </a:rPr>
              <a:t>still</a:t>
            </a:r>
            <a:r>
              <a:rPr lang="en-US" sz="1000" b="1" i="1" spc="-3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1000" b="1" i="1" dirty="0">
                <a:solidFill>
                  <a:srgbClr val="FFFF00"/>
                </a:solidFill>
                <a:latin typeface="Arial Narrow"/>
                <a:cs typeface="Arial Narrow"/>
              </a:rPr>
              <a:t>hav</a:t>
            </a:r>
            <a:r>
              <a:rPr lang="en-US" sz="1000" b="1" i="1" spc="-5" dirty="0">
                <a:solidFill>
                  <a:srgbClr val="FFFF00"/>
                </a:solidFill>
                <a:latin typeface="Arial Narrow"/>
                <a:cs typeface="Arial Narrow"/>
              </a:rPr>
              <a:t>ing</a:t>
            </a:r>
            <a:r>
              <a:rPr lang="en-US" sz="1000" b="1" i="1" spc="-4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1000" b="1" i="1" spc="-5" dirty="0">
                <a:solidFill>
                  <a:srgbClr val="FFFF00"/>
                </a:solidFill>
                <a:latin typeface="Arial Narrow"/>
                <a:cs typeface="Arial Narrow"/>
              </a:rPr>
              <a:t>fun</a:t>
            </a:r>
            <a:endParaRPr lang="en-US" sz="1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9578F1-4563-F484-DDB0-17AC2050CA63}"/>
              </a:ext>
            </a:extLst>
          </p:cNvPr>
          <p:cNvSpPr txBox="1"/>
          <p:nvPr/>
        </p:nvSpPr>
        <p:spPr>
          <a:xfrm>
            <a:off x="7412396" y="3986292"/>
            <a:ext cx="198923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spc="280" dirty="0">
                <a:solidFill>
                  <a:srgbClr val="FFFFFF"/>
                </a:solidFill>
                <a:latin typeface="Century Gothic"/>
                <a:cs typeface="Century Gothic"/>
              </a:rPr>
              <a:t>Fun in My Shoes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154620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3">
            <a:extLst>
              <a:ext uri="{FF2B5EF4-FFF2-40B4-BE49-F238E27FC236}">
                <a16:creationId xmlns:a16="http://schemas.microsoft.com/office/drawing/2014/main" id="{AB03F32B-D433-063B-BBC8-596FB8B944A2}"/>
              </a:ext>
            </a:extLst>
          </p:cNvPr>
          <p:cNvSpPr txBox="1"/>
          <p:nvPr/>
        </p:nvSpPr>
        <p:spPr>
          <a:xfrm>
            <a:off x="222504" y="1075319"/>
            <a:ext cx="2564891" cy="30777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Painstakingly slow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9B0EB398-3D1D-175D-5AD1-0F69DD165755}"/>
              </a:ext>
            </a:extLst>
          </p:cNvPr>
          <p:cNvSpPr txBox="1"/>
          <p:nvPr/>
        </p:nvSpPr>
        <p:spPr>
          <a:xfrm>
            <a:off x="222502" y="5409717"/>
            <a:ext cx="2564891" cy="30777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Hurtful Strides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DD8DBA9B-E702-71F3-D15E-778E37C2A1D0}"/>
              </a:ext>
            </a:extLst>
          </p:cNvPr>
          <p:cNvSpPr txBox="1"/>
          <p:nvPr/>
        </p:nvSpPr>
        <p:spPr>
          <a:xfrm>
            <a:off x="235459" y="2123963"/>
            <a:ext cx="2564891" cy="30777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Stigma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EE455A15-D2C5-22E9-C8E4-9DB97D954964}"/>
              </a:ext>
            </a:extLst>
          </p:cNvPr>
          <p:cNvSpPr txBox="1"/>
          <p:nvPr/>
        </p:nvSpPr>
        <p:spPr>
          <a:xfrm>
            <a:off x="222503" y="3172607"/>
            <a:ext cx="2564891" cy="30777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Low Self esteem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21739CB1-89E6-4CD9-B5A4-548ED78156F8}"/>
              </a:ext>
            </a:extLst>
          </p:cNvPr>
          <p:cNvSpPr txBox="1"/>
          <p:nvPr/>
        </p:nvSpPr>
        <p:spPr>
          <a:xfrm>
            <a:off x="222502" y="4221251"/>
            <a:ext cx="2564891" cy="30777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Dark Humour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pic>
        <p:nvPicPr>
          <p:cNvPr id="5122" name="Picture 2" descr="If no treatment... - Ponseti Foundation">
            <a:extLst>
              <a:ext uri="{FF2B5EF4-FFF2-40B4-BE49-F238E27FC236}">
                <a16:creationId xmlns:a16="http://schemas.microsoft.com/office/drawing/2014/main" id="{956B7B41-AA9D-9D68-F120-C1D72B392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652" y="1680475"/>
            <a:ext cx="4213811" cy="32920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bject 2">
            <a:extLst>
              <a:ext uri="{FF2B5EF4-FFF2-40B4-BE49-F238E27FC236}">
                <a16:creationId xmlns:a16="http://schemas.microsoft.com/office/drawing/2014/main" id="{1FF23D24-B7A2-04F7-A7CB-D129347C7C95}"/>
              </a:ext>
            </a:extLst>
          </p:cNvPr>
          <p:cNvSpPr txBox="1"/>
          <p:nvPr/>
        </p:nvSpPr>
        <p:spPr>
          <a:xfrm>
            <a:off x="7742729" y="869833"/>
            <a:ext cx="287909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42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-20" normalizeH="0" baseline="0" noProof="0" dirty="0">
                <a:ln>
                  <a:noFill/>
                </a:ln>
                <a:solidFill>
                  <a:srgbClr val="C55A10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THE</a:t>
            </a:r>
            <a:r>
              <a:rPr kumimoji="0" sz="3600" b="1" i="0" u="none" strike="noStrike" kern="1200" cap="none" spc="-80" normalizeH="0" baseline="0" noProof="0" dirty="0">
                <a:ln>
                  <a:noFill/>
                </a:ln>
                <a:solidFill>
                  <a:srgbClr val="C55A1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600" b="1" i="0" u="none" strike="noStrike" kern="1200" cap="none" spc="-20" normalizeH="0" baseline="0" noProof="0" dirty="0">
                <a:ln>
                  <a:noFill/>
                </a:ln>
                <a:solidFill>
                  <a:srgbClr val="C55A10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PROBLEM:</a:t>
            </a:r>
            <a:endParaRPr kumimoji="0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F77B474-CEAC-8283-0BC2-15DB62E35F52}"/>
              </a:ext>
            </a:extLst>
          </p:cNvPr>
          <p:cNvSpPr txBox="1"/>
          <p:nvPr/>
        </p:nvSpPr>
        <p:spPr>
          <a:xfrm>
            <a:off x="7742729" y="3870835"/>
            <a:ext cx="3890435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-20" normalizeH="0" baseline="0" noProof="0" dirty="0">
                <a:ln>
                  <a:noFill/>
                </a:ln>
                <a:solidFill>
                  <a:srgbClr val="C55A10"/>
                </a:solidFill>
                <a:effectLst/>
                <a:uLnTx/>
                <a:uFillTx/>
                <a:latin typeface="Arial Narrow" panose="020B0606020202030204" pitchFamily="34" charset="0"/>
                <a:cs typeface="Arial Narrow"/>
              </a:rPr>
              <a:t>THE</a:t>
            </a:r>
            <a:r>
              <a:rPr kumimoji="0" lang="en-US" sz="3200" b="1" i="0" u="none" strike="noStrike" kern="1200" cap="none" spc="-80" normalizeH="0" baseline="0" noProof="0" dirty="0">
                <a:ln>
                  <a:noFill/>
                </a:ln>
                <a:solidFill>
                  <a:srgbClr val="C55A10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/>
              </a:rPr>
              <a:t> </a:t>
            </a:r>
            <a:r>
              <a:rPr kumimoji="0" lang="en-US" sz="3200" b="1" i="0" u="none" strike="noStrike" kern="1200" cap="none" spc="-25" normalizeH="0" baseline="0" noProof="0" dirty="0">
                <a:ln>
                  <a:noFill/>
                </a:ln>
                <a:solidFill>
                  <a:srgbClr val="C55A10"/>
                </a:solidFill>
                <a:effectLst/>
                <a:uLnTx/>
                <a:uFillTx/>
                <a:latin typeface="Arial Narrow" panose="020B0606020202030204" pitchFamily="34" charset="0"/>
                <a:cs typeface="Arial Narrow"/>
              </a:rPr>
              <a:t>MAIN</a:t>
            </a:r>
            <a:r>
              <a:rPr kumimoji="0" lang="en-US" sz="3200" b="1" i="0" u="none" strike="noStrike" kern="1200" cap="none" spc="-80" normalizeH="0" baseline="0" noProof="0" dirty="0">
                <a:ln>
                  <a:noFill/>
                </a:ln>
                <a:solidFill>
                  <a:srgbClr val="C55A10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/>
              </a:rPr>
              <a:t> </a:t>
            </a:r>
            <a:r>
              <a:rPr kumimoji="0" lang="en-US" sz="3200" b="1" i="0" u="none" strike="noStrike" kern="1200" cap="none" spc="-235" normalizeH="0" baseline="0" noProof="0" dirty="0">
                <a:ln>
                  <a:noFill/>
                </a:ln>
                <a:solidFill>
                  <a:srgbClr val="C55A10"/>
                </a:solidFill>
                <a:effectLst/>
                <a:uLnTx/>
                <a:uFillTx/>
                <a:latin typeface="Arial Narrow" panose="020B0606020202030204" pitchFamily="34" charset="0"/>
                <a:cs typeface="Arial Narrow"/>
              </a:rPr>
              <a:t>T</a:t>
            </a:r>
            <a:r>
              <a:rPr kumimoji="0" lang="en-US" sz="3200" b="1" i="0" u="none" strike="noStrike" kern="1200" cap="none" spc="-20" normalizeH="0" baseline="0" noProof="0" dirty="0">
                <a:ln>
                  <a:noFill/>
                </a:ln>
                <a:solidFill>
                  <a:srgbClr val="C55A10"/>
                </a:solidFill>
                <a:effectLst/>
                <a:uLnTx/>
                <a:uFillTx/>
                <a:latin typeface="Arial Narrow" panose="020B0606020202030204" pitchFamily="34" charset="0"/>
                <a:cs typeface="Arial Narrow"/>
              </a:rPr>
              <a:t>ASK: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cs typeface="Arial Narrow"/>
            </a:endParaRPr>
          </a:p>
          <a:p>
            <a:pPr lvl="0"/>
            <a:r>
              <a:rPr kumimoji="0" lang="en-US" sz="18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 Narrow"/>
              </a:rPr>
              <a:t>W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 Narrow"/>
              </a:rPr>
              <a:t>e</a:t>
            </a:r>
            <a:r>
              <a:rPr kumimoji="0" lang="en-US" sz="18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/>
              </a:rPr>
              <a:t> </a:t>
            </a:r>
            <a:r>
              <a:rPr kumimoji="0" lang="en-US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 Narrow"/>
              </a:rPr>
              <a:t>mus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 Narrow"/>
              </a:rPr>
              <a:t>t</a:t>
            </a:r>
            <a:r>
              <a:rPr kumimoji="0" lang="en-US" sz="18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/>
              </a:rPr>
              <a:t> create awareness, </a:t>
            </a:r>
            <a:r>
              <a:rPr kumimoji="0" lang="en-US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 Narrow"/>
              </a:rPr>
              <a:t>in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 Narrow"/>
              </a:rPr>
              <a:t>cite</a:t>
            </a:r>
            <a:r>
              <a:rPr kumimoji="0" lang="en-US" sz="18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/>
              </a:rPr>
              <a:t> </a:t>
            </a:r>
            <a:r>
              <a:rPr kumimoji="0" lang="en-US" sz="1800" b="0" i="0" u="none" strike="noStrike" kern="1200" cap="none" spc="-15" normalizeH="0" baseline="0" noProof="0" dirty="0">
                <a:ln>
                  <a:noFill/>
                </a:ln>
                <a:solidFill>
                  <a:srgbClr val="C55A10"/>
                </a:solidFill>
                <a:effectLst/>
                <a:uLnTx/>
                <a:uFillTx/>
                <a:latin typeface="Arial Narrow" panose="020B0606020202030204" pitchFamily="34" charset="0"/>
                <a:cs typeface="Arial Narrow"/>
              </a:rPr>
              <a:t>con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rgbClr val="C55A10"/>
                </a:solidFill>
                <a:effectLst/>
                <a:uLnTx/>
                <a:uFillTx/>
                <a:latin typeface="Arial Narrow" panose="020B0606020202030204" pitchFamily="34" charset="0"/>
                <a:cs typeface="Arial Narrow"/>
              </a:rPr>
              <a:t>c</a:t>
            </a:r>
            <a:r>
              <a:rPr kumimoji="0" lang="en-US" sz="1800" b="0" i="0" u="none" strike="noStrike" kern="1200" cap="none" spc="-15" normalizeH="0" baseline="0" noProof="0" dirty="0">
                <a:ln>
                  <a:noFill/>
                </a:ln>
                <a:solidFill>
                  <a:srgbClr val="C55A10"/>
                </a:solidFill>
                <a:effectLst/>
                <a:uLnTx/>
                <a:uFillTx/>
                <a:latin typeface="Arial Narrow" panose="020B0606020202030204" pitchFamily="34" charset="0"/>
                <a:cs typeface="Arial Narrow"/>
              </a:rPr>
              <a:t>er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rgbClr val="C55A10"/>
                </a:solidFill>
                <a:effectLst/>
                <a:uLnTx/>
                <a:uFillTx/>
                <a:latin typeface="Arial Narrow" panose="020B0606020202030204" pitchFamily="34" charset="0"/>
                <a:cs typeface="Arial Narrow"/>
              </a:rPr>
              <a:t>n</a:t>
            </a:r>
            <a:r>
              <a:rPr kumimoji="0" lang="en-US" sz="1800" b="0" i="0" u="none" strike="noStrike" kern="1200" cap="none" spc="-35" normalizeH="0" baseline="0" noProof="0" dirty="0">
                <a:ln>
                  <a:noFill/>
                </a:ln>
                <a:solidFill>
                  <a:srgbClr val="C55A10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/>
              </a:rPr>
              <a:t> 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 Narrow"/>
              </a:rPr>
              <a:t>and</a:t>
            </a:r>
            <a:r>
              <a:rPr kumimoji="0" lang="en-US" sz="18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/>
              </a:rPr>
              <a:t> Financial </a:t>
            </a:r>
            <a:r>
              <a:rPr kumimoji="0" lang="en-US" sz="1800" b="0" i="0" u="none" strike="noStrike" kern="1200" cap="none" spc="-15" normalizeH="0" baseline="0" noProof="0" dirty="0">
                <a:ln>
                  <a:noFill/>
                </a:ln>
                <a:solidFill>
                  <a:srgbClr val="C55A10"/>
                </a:solidFill>
                <a:effectLst/>
                <a:uLnTx/>
                <a:uFillTx/>
                <a:latin typeface="Arial Narrow" panose="020B0606020202030204" pitchFamily="34" charset="0"/>
                <a:cs typeface="Arial Narrow"/>
              </a:rPr>
              <a:t>supp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rgbClr val="C55A10"/>
                </a:solidFill>
                <a:effectLst/>
                <a:uLnTx/>
                <a:uFillTx/>
                <a:latin typeface="Arial Narrow" panose="020B0606020202030204" pitchFamily="34" charset="0"/>
                <a:cs typeface="Arial Narrow"/>
              </a:rPr>
              <a:t>ort</a:t>
            </a:r>
            <a:r>
              <a:rPr kumimoji="0" lang="en-US" sz="1800" b="0" i="0" u="none" strike="noStrike" kern="1200" cap="none" spc="-40" normalizeH="0" baseline="0" noProof="0" dirty="0">
                <a:ln>
                  <a:noFill/>
                </a:ln>
                <a:solidFill>
                  <a:srgbClr val="C55A10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/>
              </a:rPr>
              <a:t> </a:t>
            </a:r>
            <a:r>
              <a:rPr kumimoji="0" lang="en-US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 Narrow"/>
              </a:rPr>
              <a:t>fo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 Narrow"/>
              </a:rPr>
              <a:t>r</a:t>
            </a:r>
            <a:r>
              <a:rPr lang="en-US" sz="1800" b="0" i="0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Club foot treatment and attract young professionals to join Rotary for sustainable efforts</a:t>
            </a:r>
            <a:endParaRPr lang="en-US" sz="1800" dirty="0">
              <a:latin typeface="Arial Narrow" panose="020B0606020202030204" pitchFamily="34" charset="0"/>
            </a:endParaRPr>
          </a:p>
        </p:txBody>
      </p:sp>
      <p:sp>
        <p:nvSpPr>
          <p:cNvPr id="24" name="object 5">
            <a:extLst>
              <a:ext uri="{FF2B5EF4-FFF2-40B4-BE49-F238E27FC236}">
                <a16:creationId xmlns:a16="http://schemas.microsoft.com/office/drawing/2014/main" id="{27EA6213-1CE9-C997-12BD-92E4CDF2AC21}"/>
              </a:ext>
            </a:extLst>
          </p:cNvPr>
          <p:cNvSpPr/>
          <p:nvPr/>
        </p:nvSpPr>
        <p:spPr>
          <a:xfrm>
            <a:off x="10844798" y="445559"/>
            <a:ext cx="1223009" cy="11742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6">
            <a:extLst>
              <a:ext uri="{FF2B5EF4-FFF2-40B4-BE49-F238E27FC236}">
                <a16:creationId xmlns:a16="http://schemas.microsoft.com/office/drawing/2014/main" id="{7F8272CB-02FD-528E-3F72-E79FA4C58391}"/>
              </a:ext>
            </a:extLst>
          </p:cNvPr>
          <p:cNvSpPr/>
          <p:nvPr/>
        </p:nvSpPr>
        <p:spPr>
          <a:xfrm>
            <a:off x="10736959" y="3371471"/>
            <a:ext cx="1051559" cy="10515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BFCA3CE-1E71-FCB5-8528-AA295D0ED187}"/>
              </a:ext>
            </a:extLst>
          </p:cNvPr>
          <p:cNvSpPr txBox="1"/>
          <p:nvPr/>
        </p:nvSpPr>
        <p:spPr>
          <a:xfrm>
            <a:off x="7742729" y="1572305"/>
            <a:ext cx="42138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b="0" i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Club foot is a prevalent congenital birth defect, especially in low and middle-income countries, requiring urgent attention.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237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7149" y="359132"/>
            <a:ext cx="2879090" cy="551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42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20" normalizeH="0" baseline="0" noProof="0" dirty="0">
                <a:ln>
                  <a:noFill/>
                </a:ln>
                <a:solidFill>
                  <a:srgbClr val="C55A10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Who Can Help?</a:t>
            </a:r>
            <a:endParaRPr kumimoji="0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673EDD-D05A-4229-A557-E8816832D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49" y="6300242"/>
            <a:ext cx="1248697" cy="46926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AA8615F-074E-4A3C-F997-8F42B5D13BA8}"/>
              </a:ext>
            </a:extLst>
          </p:cNvPr>
          <p:cNvGrpSpPr/>
          <p:nvPr/>
        </p:nvGrpSpPr>
        <p:grpSpPr>
          <a:xfrm>
            <a:off x="249412" y="1679575"/>
            <a:ext cx="4913137" cy="2800349"/>
            <a:chOff x="230362" y="1565275"/>
            <a:chExt cx="4913137" cy="2800349"/>
          </a:xfrm>
        </p:grpSpPr>
        <p:pic>
          <p:nvPicPr>
            <p:cNvPr id="2054" name="Picture 6" descr="Young Black Woman Pictures | Download Free Images on Unsplash">
              <a:extLst>
                <a:ext uri="{FF2B5EF4-FFF2-40B4-BE49-F238E27FC236}">
                  <a16:creationId xmlns:a16="http://schemas.microsoft.com/office/drawing/2014/main" id="{5CBF6FC7-94D8-5980-79CE-F56FFF77A0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1565275"/>
              <a:ext cx="1866899" cy="28003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755,000+ Black Young Men Stock Photos, Pictures &amp; Royalty-Free Images -  iStock | Group of black young men">
              <a:extLst>
                <a:ext uri="{FF2B5EF4-FFF2-40B4-BE49-F238E27FC236}">
                  <a16:creationId xmlns:a16="http://schemas.microsoft.com/office/drawing/2014/main" id="{DD8305BD-1C40-1F2D-85FB-D48EB0CA573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149"/>
            <a:stretch/>
          </p:blipFill>
          <p:spPr bwMode="auto">
            <a:xfrm>
              <a:off x="230362" y="1565275"/>
              <a:ext cx="3046239" cy="2787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5DEFD75-CC92-7F08-3382-501FA5AA3BBC}"/>
              </a:ext>
            </a:extLst>
          </p:cNvPr>
          <p:cNvSpPr txBox="1"/>
          <p:nvPr/>
        </p:nvSpPr>
        <p:spPr>
          <a:xfrm>
            <a:off x="452899" y="1165569"/>
            <a:ext cx="38904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kumimoji="0" lang="en-US" sz="18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 Narrow"/>
              </a:rPr>
              <a:t>Every well meaning individual </a:t>
            </a:r>
            <a:endParaRPr lang="en-US" sz="1800" dirty="0">
              <a:latin typeface="Arial Narrow" panose="020B0606020202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1FDE88-0A7A-FFD5-9CE6-29EFB9632ABA}"/>
              </a:ext>
            </a:extLst>
          </p:cNvPr>
          <p:cNvSpPr txBox="1"/>
          <p:nvPr/>
        </p:nvSpPr>
        <p:spPr>
          <a:xfrm>
            <a:off x="452899" y="5051569"/>
            <a:ext cx="41063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kumimoji="0" lang="en-US" sz="18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 Narrow"/>
              </a:rPr>
              <a:t>Key Drivers :</a:t>
            </a:r>
            <a:r>
              <a:rPr kumimoji="0" lang="en-US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 Narrow"/>
              </a:rPr>
              <a:t> </a:t>
            </a:r>
            <a:r>
              <a:rPr lang="en-US" spc="-50" dirty="0">
                <a:solidFill>
                  <a:prstClr val="black"/>
                </a:solidFill>
                <a:latin typeface="Arial Narrow" panose="020B0606020202030204" pitchFamily="34" charset="0"/>
                <a:cs typeface="Arial Narrow"/>
              </a:rPr>
              <a:t>Success, Tech, Fashion, Fun, Sports </a:t>
            </a:r>
            <a:endParaRPr kumimoji="0" lang="en-US" sz="1800" b="0" i="0" u="none" strike="noStrike" kern="1200" cap="none" spc="-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cs typeface="Arial Narrow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39AA1E-AFB9-6469-E962-827347E0FA1E}"/>
              </a:ext>
            </a:extLst>
          </p:cNvPr>
          <p:cNvSpPr txBox="1"/>
          <p:nvPr/>
        </p:nvSpPr>
        <p:spPr>
          <a:xfrm>
            <a:off x="5377325" y="2467570"/>
            <a:ext cx="18669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kumimoji="0" lang="en-US" sz="18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 Narrow"/>
              </a:rPr>
              <a:t>Action Generators</a:t>
            </a:r>
          </a:p>
          <a:p>
            <a:pPr lvl="0" algn="ctr"/>
            <a:r>
              <a:rPr lang="en-US" spc="-50" dirty="0">
                <a:solidFill>
                  <a:prstClr val="black"/>
                </a:solidFill>
                <a:latin typeface="Arial Narrow" panose="020B0606020202030204" pitchFamily="34" charset="0"/>
                <a:cs typeface="Arial Narrow"/>
              </a:rPr>
              <a:t>Pace Setters</a:t>
            </a:r>
          </a:p>
          <a:p>
            <a:pPr lvl="0" algn="ctr"/>
            <a:r>
              <a:rPr kumimoji="0" lang="en-US" sz="18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 Narrow"/>
              </a:rPr>
              <a:t>Trend Starters 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D4BFA1C-23BB-586A-DEBA-342A4057B838}"/>
              </a:ext>
            </a:extLst>
          </p:cNvPr>
          <p:cNvSpPr/>
          <p:nvPr/>
        </p:nvSpPr>
        <p:spPr>
          <a:xfrm>
            <a:off x="8386301" y="712060"/>
            <a:ext cx="3352800" cy="2800349"/>
          </a:xfrm>
          <a:prstGeom prst="ellipse">
            <a:avLst/>
          </a:prstGeom>
          <a:solidFill>
            <a:schemeClr val="accent6">
              <a:lumMod val="20000"/>
              <a:lumOff val="8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For them, Success is finding satisfaction in giving a little more than they take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CB7208C-C6D7-EA1C-451C-7F8B690C3EC9}"/>
              </a:ext>
            </a:extLst>
          </p:cNvPr>
          <p:cNvSpPr/>
          <p:nvPr/>
        </p:nvSpPr>
        <p:spPr>
          <a:xfrm>
            <a:off x="8386301" y="3836060"/>
            <a:ext cx="3352800" cy="2800349"/>
          </a:xfrm>
          <a:prstGeom prst="ellipse">
            <a:avLst/>
          </a:prstGeom>
          <a:solidFill>
            <a:schemeClr val="accent6">
              <a:lumMod val="20000"/>
              <a:lumOff val="8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Freedom is important to them. 67% will rather work from home with a slightly lower pay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71FF6BE-B6F2-B6B2-C4BF-8E58BF23C8BE}"/>
              </a:ext>
            </a:extLst>
          </p:cNvPr>
          <p:cNvCxnSpPr/>
          <p:nvPr/>
        </p:nvCxnSpPr>
        <p:spPr>
          <a:xfrm>
            <a:off x="10043651" y="3512409"/>
            <a:ext cx="0" cy="3642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918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5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8044" y="2048614"/>
            <a:ext cx="3520055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200" b="1" i="0" u="none" strike="noStrike" kern="1200" cap="none" spc="-2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INSIGH</a:t>
            </a:r>
            <a:r>
              <a:rPr kumimoji="0" sz="7200" b="1" i="0" u="none" strike="noStrike" kern="1200" cap="none" spc="-3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T</a:t>
            </a:r>
            <a:r>
              <a:rPr kumimoji="0" sz="7200" b="1" i="0" u="none" strike="noStrike" kern="120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:</a:t>
            </a:r>
            <a:endParaRPr kumimoji="0" sz="7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96025" y="1213567"/>
            <a:ext cx="5767956" cy="46243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Microsoft Sans Serif"/>
              <a:buChar char="▪"/>
              <a:tabLst>
                <a:tab pos="355600" algn="l"/>
              </a:tabLst>
              <a:defRPr/>
            </a:pPr>
            <a:r>
              <a:rPr kumimoji="0" sz="2000" b="1" i="0" u="none" strike="noStrike" kern="120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cs typeface="Arial Narrow"/>
              </a:rPr>
              <a:t>Every</a:t>
            </a:r>
            <a:r>
              <a:rPr kumimoji="0" sz="2000" b="1" i="0" u="none" strike="noStrike" kern="1200" cap="none" spc="-1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cs typeface="Arial Narrow"/>
              </a:rPr>
              <a:t>on</a:t>
            </a:r>
            <a:r>
              <a:rPr kumimoji="0" sz="2000" b="1" i="0" u="none" strike="noStrike" kern="120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cs typeface="Arial Narrow"/>
              </a:rPr>
              <a:t>e</a:t>
            </a:r>
            <a:r>
              <a:rPr kumimoji="0" sz="2000" b="1" i="0" u="none" strike="noStrike" kern="1200" cap="none" spc="-3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/>
              </a:rPr>
              <a:t> </a:t>
            </a:r>
            <a:r>
              <a:rPr kumimoji="0" sz="2000" b="1" i="0" u="none" strike="noStrike" kern="1200" cap="none" spc="-1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cs typeface="Arial Narrow"/>
              </a:rPr>
              <a:t>lo</a:t>
            </a:r>
            <a:r>
              <a:rPr kumimoji="0" sz="2000" b="1" i="0" u="none" strike="noStrike" kern="120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cs typeface="Arial Narrow"/>
              </a:rPr>
              <a:t>v</a:t>
            </a:r>
            <a:r>
              <a:rPr kumimoji="0" sz="2000" b="1" i="0" u="none" strike="noStrike" kern="1200" cap="none" spc="-1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cs typeface="Arial Narrow"/>
              </a:rPr>
              <a:t>e</a:t>
            </a:r>
            <a:r>
              <a:rPr kumimoji="0" sz="2000" b="1" i="0" u="none" strike="noStrike" kern="120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cs typeface="Arial Narrow"/>
              </a:rPr>
              <a:t>s</a:t>
            </a:r>
            <a:r>
              <a:rPr kumimoji="0" sz="2000" b="1" i="0" u="none" strike="noStrike" kern="1200" cap="none" spc="-4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/>
              </a:rPr>
              <a:t> </a:t>
            </a:r>
            <a:r>
              <a:rPr kumimoji="0" lang="en-US" sz="2000" b="1" i="0" u="none" strike="noStrike" kern="120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cs typeface="Arial Narrow"/>
              </a:rPr>
              <a:t>the ability to freely move Hence why Traffic is so annoying </a:t>
            </a: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Microsoft Sans Serif"/>
              <a:buChar char="▪"/>
              <a:tabLst>
                <a:tab pos="355600" algn="l"/>
              </a:tabLst>
              <a:defRPr/>
            </a:pPr>
            <a:endParaRPr lang="en-US" sz="2000" b="1" spc="-10" dirty="0">
              <a:solidFill>
                <a:schemeClr val="bg1"/>
              </a:solidFill>
              <a:latin typeface="Arial Narrow" panose="020B0606020202030204" pitchFamily="34" charset="0"/>
              <a:cs typeface="Arial Narrow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Microsoft Sans Serif"/>
              <a:buChar char="▪"/>
              <a:tabLst>
                <a:tab pos="355600" algn="l"/>
              </a:tabLst>
              <a:defRPr/>
            </a:pPr>
            <a:r>
              <a:rPr kumimoji="0" lang="en-US" sz="2000" b="1" i="0" u="none" strike="noStrike" kern="120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cs typeface="Arial Narrow"/>
              </a:rPr>
              <a:t>Our Target audience are highly peer influenced and will hop on any well meaning trend </a:t>
            </a: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Microsoft Sans Serif"/>
              <a:buChar char="▪"/>
              <a:tabLst>
                <a:tab pos="355600" algn="l"/>
              </a:tabLst>
              <a:defRPr/>
            </a:pPr>
            <a:endParaRPr lang="en-US" sz="2000" b="1" spc="-10" dirty="0">
              <a:solidFill>
                <a:schemeClr val="bg1"/>
              </a:solidFill>
              <a:latin typeface="Arial Narrow" panose="020B0606020202030204" pitchFamily="34" charset="0"/>
              <a:cs typeface="Arial Narrow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Microsoft Sans Serif"/>
              <a:buChar char="▪"/>
              <a:tabLst>
                <a:tab pos="355600" algn="l"/>
              </a:tabLst>
              <a:defRPr/>
            </a:pPr>
            <a:r>
              <a:rPr lang="en-US" sz="2000" b="1" i="0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Humans spend 12 hours 56 minutes escaping reality each week of which Gaming and Social media takes up 9 hours +</a:t>
            </a: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Microsoft Sans Serif"/>
              <a:buChar char="▪"/>
              <a:tabLst>
                <a:tab pos="355600" algn="l"/>
              </a:tabLst>
              <a:defRPr/>
            </a:pPr>
            <a:endParaRPr kumimoji="0" lang="en-US" sz="20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Arial Narrow" panose="020B0606020202030204" pitchFamily="34" charset="0"/>
              <a:cs typeface="Arial Narrow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Microsoft Sans Serif"/>
              <a:buChar char="▪"/>
              <a:tabLst>
                <a:tab pos="355600" algn="l"/>
              </a:tabLst>
              <a:defRPr/>
            </a:pPr>
            <a:r>
              <a:rPr lang="en-US" sz="2000" b="1" i="0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Subway Surfers has 35 million daily active users and has been downloaded more than four billion times since launch, making it the most downloaded mobile game.</a:t>
            </a: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  <a:cs typeface="Arial Narrow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2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sz="20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  <a:cs typeface="Times New Roma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FF6B1D-45B6-834A-8594-14A13049E51D}"/>
              </a:ext>
            </a:extLst>
          </p:cNvPr>
          <p:cNvSpPr txBox="1"/>
          <p:nvPr/>
        </p:nvSpPr>
        <p:spPr>
          <a:xfrm>
            <a:off x="962025" y="6553885"/>
            <a:ext cx="451485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https://nypost.com/2017/07/03/americans-spend-4-years-of-their-lives-escaping-reality/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69000"/>
                    </a14:imgEffect>
                  </a14:imgLayer>
                </a14:imgProps>
              </a:ext>
            </a:extLst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 32">
            <a:extLst>
              <a:ext uri="{FF2B5EF4-FFF2-40B4-BE49-F238E27FC236}">
                <a16:creationId xmlns:a16="http://schemas.microsoft.com/office/drawing/2014/main" id="{E1ACADCB-35ED-1338-82B9-18257E3A02C6}"/>
              </a:ext>
            </a:extLst>
          </p:cNvPr>
          <p:cNvSpPr/>
          <p:nvPr/>
        </p:nvSpPr>
        <p:spPr>
          <a:xfrm>
            <a:off x="91291" y="2131197"/>
            <a:ext cx="4010025" cy="3752845"/>
          </a:xfrm>
          <a:prstGeom prst="ellipse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bject 3">
            <a:extLst>
              <a:ext uri="{FF2B5EF4-FFF2-40B4-BE49-F238E27FC236}">
                <a16:creationId xmlns:a16="http://schemas.microsoft.com/office/drawing/2014/main" id="{4EFB1B0F-BF13-6954-CEA9-764AC9ABFE3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95275" y="0"/>
            <a:ext cx="12192000" cy="1441371"/>
          </a:xfrm>
          <a:prstGeom prst="rect">
            <a:avLst/>
          </a:prstGeom>
        </p:spPr>
        <p:txBody>
          <a:bodyPr vert="horz" wrap="square" lIns="0" tIns="335231" rIns="0" bIns="0" rtlCol="0">
            <a:spAutoFit/>
          </a:bodyPr>
          <a:lstStyle/>
          <a:p>
            <a:pPr marL="824230">
              <a:lnSpc>
                <a:spcPts val="4265"/>
              </a:lnSpc>
            </a:pPr>
            <a:r>
              <a:rPr lang="en-US" sz="3600" b="1" spc="-25" dirty="0">
                <a:solidFill>
                  <a:schemeClr val="bg1"/>
                </a:solidFill>
                <a:latin typeface="Arial Narrow"/>
                <a:cs typeface="Arial Narrow"/>
              </a:rPr>
              <a:t>Latch On Their Love For Freedom and escapism to bring to fore what really matters: </a:t>
            </a:r>
            <a:endParaRPr lang="en-US" sz="36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D6213B8-C419-83A3-A1AD-5792FA6F9177}"/>
              </a:ext>
            </a:extLst>
          </p:cNvPr>
          <p:cNvSpPr txBox="1"/>
          <p:nvPr/>
        </p:nvSpPr>
        <p:spPr>
          <a:xfrm>
            <a:off x="719138" y="3038123"/>
            <a:ext cx="303670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6000" b="1" i="0" u="none" strike="noStrike" kern="120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cs typeface="Arial Narrow"/>
              </a:rPr>
              <a:t>Fun in </a:t>
            </a:r>
          </a:p>
          <a:p>
            <a:r>
              <a:rPr kumimoji="0" lang="en-US" sz="6000" b="1" i="0" u="none" strike="noStrike" kern="120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cs typeface="Arial Narrow"/>
              </a:rPr>
              <a:t>My shoes 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9658896-EB05-42CE-64E2-766950570E65}"/>
              </a:ext>
            </a:extLst>
          </p:cNvPr>
          <p:cNvSpPr txBox="1"/>
          <p:nvPr/>
        </p:nvSpPr>
        <p:spPr>
          <a:xfrm>
            <a:off x="6591300" y="2137440"/>
            <a:ext cx="48815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Harness</a:t>
            </a:r>
            <a:r>
              <a:rPr kumimoji="0" lang="en-US" sz="1800" b="0" i="0" u="none" strike="noStrike" kern="1200" cap="none" spc="-1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in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g</a:t>
            </a:r>
            <a:r>
              <a:rPr kumimoji="0" lang="en-US" sz="1800" b="0" i="0" u="none" strike="noStrike" kern="1200" cap="none" spc="-4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1800" b="0" i="0" u="none" strike="noStrike" kern="1200" cap="none" spc="-1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th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e</a:t>
            </a:r>
            <a:r>
              <a:rPr kumimoji="0" lang="en-US" sz="1800" b="0" i="0" u="none" strike="noStrike" kern="1200" cap="none" spc="-4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1800" b="0" i="0" u="none" strike="noStrike" kern="1200" cap="none" spc="-1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larg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e</a:t>
            </a:r>
            <a:r>
              <a:rPr kumimoji="0" lang="en-US" sz="1800" b="0" i="0" u="none" strike="noStrike" kern="1200" cap="none" spc="-4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1800" b="0" i="0" u="none" strike="noStrike" kern="1200" cap="none" spc="-1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onlin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e</a:t>
            </a:r>
            <a:r>
              <a:rPr kumimoji="0" lang="en-US" sz="1800" b="0" i="0" u="none" strike="noStrike" kern="1200" cap="none" spc="-5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1800" b="0" i="0" u="none" strike="noStrike" kern="1200" cap="none" spc="-1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gamin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g</a:t>
            </a:r>
            <a:r>
              <a:rPr kumimoji="0" lang="en-US" sz="1800" b="0" i="0" u="none" strike="noStrike" kern="1200" cap="none" spc="-4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1800" b="0" i="0" u="none" strike="noStrike" kern="1200" cap="none" spc="-1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ecos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y</a:t>
            </a:r>
            <a:r>
              <a:rPr kumimoji="0" lang="en-US" sz="1800" b="0" i="0" u="none" strike="noStrike" kern="1200" cap="none" spc="-1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stem</a:t>
            </a:r>
            <a:r>
              <a:rPr kumimoji="0" lang="en-US" sz="1800" b="0" i="0" u="none" strike="noStrike" kern="1200" cap="none" spc="-3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– where</a:t>
            </a:r>
            <a:r>
              <a:rPr kumimoji="0" lang="en-US" sz="1800" b="0" i="0" u="none" strike="noStrike" kern="1200" cap="none" spc="-4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1800" b="0" i="0" u="none" strike="noStrike" kern="1200" cap="none" spc="-1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buy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i</a:t>
            </a:r>
            <a:r>
              <a:rPr kumimoji="0" lang="en-US" sz="1800" b="0" i="0" u="none" strike="noStrike" kern="1200" cap="none" spc="-1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n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g</a:t>
            </a:r>
            <a:r>
              <a:rPr kumimoji="0" lang="en-US" sz="1800" b="0" i="0" u="none" strike="noStrike" kern="1200" cap="none" spc="-4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1800" b="0" i="0" u="none" strike="noStrike" kern="1200" cap="none" spc="-1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o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f</a:t>
            </a:r>
            <a:r>
              <a:rPr kumimoji="0" lang="en-US" sz="1800" b="0" i="0" u="none" strike="noStrike" kern="1200" cap="none" spc="-5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1800" b="0" i="0" u="none" strike="noStrike" kern="1200" cap="none" spc="-1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se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c</a:t>
            </a:r>
            <a:r>
              <a:rPr kumimoji="0" lang="en-US" sz="1800" b="0" i="0" u="none" strike="noStrike" kern="1200" cap="none" spc="-1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ond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1800" b="0" i="0" u="none" strike="noStrike" kern="1200" cap="none" spc="-1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chan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c</a:t>
            </a:r>
            <a:r>
              <a:rPr kumimoji="0" lang="en-US" sz="1800" b="0" i="0" u="none" strike="noStrike" kern="1200" cap="none" spc="-1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e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s</a:t>
            </a:r>
            <a:r>
              <a:rPr kumimoji="0" lang="en-US" sz="1800" b="0" i="0" u="none" strike="noStrike" kern="1200" cap="none" spc="-3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(extra</a:t>
            </a:r>
            <a:r>
              <a:rPr kumimoji="0" lang="en-US" sz="1800" b="0" i="0" u="none" strike="noStrike" kern="1200" cap="none" spc="-4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li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v</a:t>
            </a:r>
            <a:r>
              <a:rPr kumimoji="0" lang="en-US" sz="1800" b="0" i="0" u="none" strike="noStrike" kern="1200" cap="none" spc="-1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es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)</a:t>
            </a:r>
            <a:r>
              <a:rPr kumimoji="0" lang="en-US" sz="1800" b="0" i="0" u="none" strike="noStrike" kern="1200" cap="none" spc="-4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is</a:t>
            </a:r>
            <a:r>
              <a:rPr kumimoji="0" lang="en-US" sz="1800" b="0" i="0" u="none" strike="noStrike" kern="1200" cap="none" spc="-4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a</a:t>
            </a:r>
            <a:r>
              <a:rPr kumimoji="0" lang="en-US" sz="1800" b="0" i="0" u="none" strike="noStrike" kern="1200" cap="none" spc="-4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1800" b="0" i="0" u="none" strike="noStrike" kern="1200" cap="none" spc="-1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norm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.</a:t>
            </a:r>
            <a:r>
              <a:rPr kumimoji="0" lang="en-US" sz="1800" b="0" i="0" u="none" strike="noStrike" kern="1200" cap="none" spc="-5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1800" b="0" i="0" u="none" strike="noStrike" kern="1200" cap="none" spc="-1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Makin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g</a:t>
            </a:r>
            <a:r>
              <a:rPr kumimoji="0" lang="en-US" sz="1800" b="0" i="0" u="none" strike="noStrike" kern="1200" cap="none" spc="-4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i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t</a:t>
            </a:r>
            <a:r>
              <a:rPr kumimoji="0" lang="en-US" sz="1800" b="0" i="0" u="none" strike="noStrike" kern="1200" cap="none" spc="-6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trans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c</a:t>
            </a:r>
            <a:r>
              <a:rPr kumimoji="0" lang="en-US" sz="1800" b="0" i="0" u="none" strike="noStrike" kern="1200" cap="none" spc="-1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en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d</a:t>
            </a:r>
            <a:r>
              <a:rPr kumimoji="0" lang="en-US" sz="1800" b="0" i="0" u="none" strike="noStrike" kern="1200" cap="none" spc="-4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1800" b="0" i="0" u="none" strike="noStrike" kern="1200" cap="none" spc="-1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th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e</a:t>
            </a:r>
            <a:r>
              <a:rPr kumimoji="0" lang="en-US" sz="1800" b="0" i="0" u="none" strike="noStrike" kern="1200" cap="none" spc="-4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1800" b="0" i="0" u="none" strike="noStrike" kern="1200" cap="none" spc="-1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FUN</a:t>
            </a:r>
            <a:r>
              <a:rPr kumimoji="0" lang="en-US" sz="1800" b="0" i="0" u="none" strike="noStrike" kern="1200" cap="none" spc="-4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to</a:t>
            </a:r>
            <a:r>
              <a:rPr kumimoji="0" lang="en-US" sz="1800" b="0" i="0" u="none" strike="noStrike" kern="1200" cap="none" spc="-5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a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1800" b="0" i="0" u="none" strike="noStrike" kern="1200" cap="none" spc="-1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PURPOS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E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.</a:t>
            </a:r>
            <a:r>
              <a:rPr kumimoji="0" lang="en-US" sz="1800" b="0" i="0" u="none" strike="noStrike" kern="1200" cap="none" spc="-2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Creating</a:t>
            </a:r>
            <a:r>
              <a:rPr kumimoji="0" lang="en-US" sz="1800" b="0" i="0" u="none" strike="noStrike" kern="1200" cap="none" spc="-4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1800" b="0" i="0" u="none" strike="noStrike" kern="1200" cap="none" spc="-1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a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n</a:t>
            </a:r>
            <a:r>
              <a:rPr kumimoji="0" lang="en-US" sz="1800" b="0" i="0" u="none" strike="noStrike" kern="1200" cap="none" spc="-5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Clubfoot free</a:t>
            </a:r>
            <a:r>
              <a:rPr kumimoji="0" lang="en-US" sz="1800" b="0" i="0" u="none" strike="noStrike" kern="1200" cap="none" spc="-4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1800" b="0" i="0" u="none" strike="noStrike" kern="1200" cap="none" spc="-1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Oppo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rtunity</a:t>
            </a:r>
            <a:r>
              <a:rPr kumimoji="0" lang="en-US" sz="1800" b="0" i="0" u="none" strike="noStrike" kern="1200" cap="none" spc="-4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1800" b="0" i="0" u="none" strike="noStrike" kern="1200" cap="none" spc="-1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fo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r</a:t>
            </a:r>
            <a:r>
              <a:rPr kumimoji="0" lang="en-US" sz="1800" b="0" i="0" u="none" strike="noStrike" kern="1200" cap="none" spc="-4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lang="en-US" sz="1800" spc="-10" dirty="0">
                <a:solidFill>
                  <a:schemeClr val="bg1"/>
                </a:solidFill>
                <a:latin typeface="Arial Narrow"/>
                <a:cs typeface="Times New Roman"/>
              </a:rPr>
              <a:t>Clubfoot patient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sp>
        <p:nvSpPr>
          <p:cNvPr id="32" name="object 3">
            <a:extLst>
              <a:ext uri="{FF2B5EF4-FFF2-40B4-BE49-F238E27FC236}">
                <a16:creationId xmlns:a16="http://schemas.microsoft.com/office/drawing/2014/main" id="{5DB064B9-0AF5-F963-5B02-9B3E08D28852}"/>
              </a:ext>
            </a:extLst>
          </p:cNvPr>
          <p:cNvSpPr txBox="1">
            <a:spLocks/>
          </p:cNvSpPr>
          <p:nvPr/>
        </p:nvSpPr>
        <p:spPr>
          <a:xfrm>
            <a:off x="5836444" y="1232037"/>
            <a:ext cx="4113221" cy="899160"/>
          </a:xfrm>
          <a:prstGeom prst="rect">
            <a:avLst/>
          </a:prstGeom>
        </p:spPr>
        <p:txBody>
          <a:bodyPr vert="horz" wrap="square" lIns="0" tIns="335231" rIns="0" bIns="0" rtlCol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 marL="824230">
              <a:lnSpc>
                <a:spcPts val="4265"/>
              </a:lnSpc>
            </a:pPr>
            <a:r>
              <a:rPr lang="en-US" sz="3600" b="1" kern="0" spc="-25" dirty="0">
                <a:solidFill>
                  <a:schemeClr val="bg1"/>
                </a:solidFill>
              </a:rPr>
              <a:t>OPPORTUNI</a:t>
            </a:r>
            <a:r>
              <a:rPr lang="en-US" sz="3600" b="1" kern="0" spc="-20" dirty="0">
                <a:solidFill>
                  <a:schemeClr val="bg1"/>
                </a:solidFill>
              </a:rPr>
              <a:t>T</a:t>
            </a:r>
            <a:r>
              <a:rPr lang="en-US" sz="3600" b="1" kern="0" spc="-229" dirty="0">
                <a:solidFill>
                  <a:schemeClr val="bg1"/>
                </a:solidFill>
              </a:rPr>
              <a:t>Y</a:t>
            </a:r>
            <a:r>
              <a:rPr lang="en-US" sz="3600" b="1" kern="0" spc="-10" dirty="0">
                <a:solidFill>
                  <a:schemeClr val="bg1"/>
                </a:solidFill>
              </a:rPr>
              <a:t>:</a:t>
            </a:r>
            <a:endParaRPr lang="en-US" sz="3600" kern="0" dirty="0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E5528D4-A9AF-45FA-BDFE-CEB1F1B1E27A}"/>
              </a:ext>
            </a:extLst>
          </p:cNvPr>
          <p:cNvSpPr txBox="1"/>
          <p:nvPr/>
        </p:nvSpPr>
        <p:spPr>
          <a:xfrm>
            <a:off x="6591300" y="3747875"/>
            <a:ext cx="5029200" cy="2690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-2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STR</a:t>
            </a:r>
            <a:r>
              <a:rPr kumimoji="0" lang="en-US" sz="3200" b="1" i="0" u="none" strike="noStrike" kern="1200" cap="none" spc="-24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TEG</a:t>
            </a:r>
            <a:r>
              <a:rPr kumimoji="0" lang="en-US" sz="3200" b="1" i="0" u="none" strike="noStrike" kern="1200" cap="none" spc="-24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Y</a:t>
            </a:r>
            <a:r>
              <a:rPr kumimoji="0" lang="en-US" sz="3200" b="1" i="0" u="none" strike="noStrike" kern="120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  <a:p>
            <a:pPr marL="12700" marR="125095" lvl="0" indent="0" algn="l" defTabSz="914400" rtl="0" eaLnBrk="1" fontAlgn="auto" latinLnBrk="0" hangingPunct="1">
              <a:lnSpc>
                <a:spcPct val="100000"/>
              </a:lnSpc>
              <a:spcBef>
                <a:spcPts val="12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Switch to a</a:t>
            </a:r>
            <a:r>
              <a:rPr kumimoji="0" lang="en-US" sz="1800" b="0" i="0" u="none" strike="noStrike" kern="1200" cap="none" spc="-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lang="en-US" sz="1800" spc="-15" dirty="0">
                <a:solidFill>
                  <a:schemeClr val="bg1"/>
                </a:solidFill>
                <a:latin typeface="Arial Narrow"/>
                <a:cs typeface="Times New Roman"/>
              </a:rPr>
              <a:t>clubfoot </a:t>
            </a:r>
            <a:r>
              <a:rPr kumimoji="0" lang="en-US" sz="1800" b="0" i="0" u="none" strike="noStrike" kern="1200" cap="none" spc="-1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cu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stom-</a:t>
            </a:r>
            <a:r>
              <a:rPr kumimoji="0" lang="en-US" sz="1800" b="0" i="0" u="none" strike="noStrike" kern="1200" cap="none" spc="-2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mad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e</a:t>
            </a:r>
            <a:r>
              <a:rPr lang="en-US" sz="1800" spc="-4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1800" spc="-15" dirty="0">
                <a:solidFill>
                  <a:schemeClr val="bg1"/>
                </a:solidFill>
                <a:latin typeface="Arial Narrow"/>
                <a:cs typeface="Times New Roman"/>
              </a:rPr>
              <a:t>interface 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in</a:t>
            </a:r>
            <a:r>
              <a:rPr kumimoji="0" lang="en-US" sz="1800" b="0" i="0" u="none" strike="noStrike" kern="1200" cap="none" spc="-5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1800" b="0" i="0" u="none" strike="noStrike" kern="1200" cap="none" spc="-1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th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e</a:t>
            </a:r>
            <a:r>
              <a:rPr kumimoji="0" lang="en-US" sz="1800" b="0" i="0" u="none" strike="noStrike" kern="1200" cap="none" spc="-4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subway surfers game,</a:t>
            </a:r>
            <a:r>
              <a:rPr kumimoji="0" lang="en-US" sz="1800" b="0" i="0" u="none" strike="noStrike" kern="1200" cap="none" spc="-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1800" b="0" i="0" u="none" strike="noStrike" kern="1200" cap="none" spc="-1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tha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t</a:t>
            </a:r>
            <a:r>
              <a:rPr kumimoji="0" lang="en-US" sz="1800" b="0" i="0" u="none" strike="noStrike" kern="1200" cap="none" spc="-6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1800" b="0" i="0" u="none" strike="noStrike" kern="1200" cap="none" spc="-1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elu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c</a:t>
            </a:r>
            <a:r>
              <a:rPr kumimoji="0" lang="en-US" sz="1800" b="0" i="0" u="none" strike="noStrike" kern="1200" cap="none" spc="-1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idates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1800" b="0" i="0" u="none" strike="noStrike" kern="1200" cap="none" spc="-1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th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e</a:t>
            </a:r>
            <a:r>
              <a:rPr kumimoji="0" lang="en-US" sz="1800" b="0" i="0" u="none" strike="noStrike" kern="1200" cap="none" spc="-5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1800" b="0" i="0" u="none" strike="noStrike" kern="1200" cap="none" spc="-1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hard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s</a:t>
            </a:r>
            <a:r>
              <a:rPr kumimoji="0" lang="en-US" sz="1800" b="0" i="0" u="none" strike="noStrike" kern="1200" cap="none" spc="-1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hip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s</a:t>
            </a:r>
            <a:r>
              <a:rPr kumimoji="0" lang="en-US" sz="1800" b="0" i="0" u="none" strike="noStrike" kern="1200" cap="none" spc="-3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1800" b="0" i="0" u="none" strike="noStrike" kern="1200" cap="none" spc="-1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o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f</a:t>
            </a:r>
            <a:r>
              <a:rPr kumimoji="0" lang="en-US" sz="1800" b="0" i="0" u="none" strike="noStrike" kern="1200" cap="none" spc="-5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1800" b="0" i="0" u="none" strike="noStrike" kern="1200" cap="none" spc="-1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th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e</a:t>
            </a:r>
            <a:r>
              <a:rPr kumimoji="0" lang="en-US" sz="1800" b="0" i="0" u="none" strike="noStrike" kern="1200" cap="none" spc="-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1800" b="0" i="0" u="none" strike="noStrike" kern="1200" cap="none" spc="-1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a 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clubfoot</a:t>
            </a:r>
            <a:r>
              <a:rPr lang="en-US" sz="1800" spc="-10" dirty="0">
                <a:solidFill>
                  <a:schemeClr val="bg1"/>
                </a:solidFill>
                <a:latin typeface="Arial Narrow"/>
                <a:cs typeface="Arial Narrow"/>
              </a:rPr>
              <a:t> patient (race is slower, less tendency to catch coins and gifts, higher chance to </a:t>
            </a:r>
            <a:r>
              <a:rPr lang="en-US" spc="-10" dirty="0">
                <a:solidFill>
                  <a:schemeClr val="bg1"/>
                </a:solidFill>
                <a:latin typeface="Arial Narrow"/>
                <a:cs typeface="Arial Narrow"/>
              </a:rPr>
              <a:t>get</a:t>
            </a:r>
            <a:r>
              <a:rPr lang="en-US" sz="1800" spc="-10" dirty="0">
                <a:solidFill>
                  <a:schemeClr val="bg1"/>
                </a:solidFill>
                <a:latin typeface="Arial Narrow"/>
                <a:cs typeface="Arial Narrow"/>
              </a:rPr>
              <a:t> caught by the police)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.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1800" b="0" i="0" u="none" strike="noStrike" kern="1200" cap="none" spc="-13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Thereby </a:t>
            </a:r>
            <a:r>
              <a:rPr lang="en-US" sz="1800" spc="-10" dirty="0">
                <a:solidFill>
                  <a:schemeClr val="bg1"/>
                </a:solidFill>
                <a:latin typeface="Arial Narrow"/>
                <a:cs typeface="Arial Narrow"/>
              </a:rPr>
              <a:t>giving the players a snippet into the frustration and day in life of a clubfoot patient to derive empathy and support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1F4B792-EDD5-C904-0E71-4FA17494A476}"/>
              </a:ext>
            </a:extLst>
          </p:cNvPr>
          <p:cNvSpPr txBox="1"/>
          <p:nvPr/>
        </p:nvSpPr>
        <p:spPr>
          <a:xfrm>
            <a:off x="485775" y="593749"/>
            <a:ext cx="3736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 Narrow" panose="020B0606020202030204" pitchFamily="34" charset="0"/>
              </a:rPr>
              <a:t>Activation Mechanics</a:t>
            </a:r>
          </a:p>
        </p:txBody>
      </p:sp>
      <p:sp>
        <p:nvSpPr>
          <p:cNvPr id="10" name="object 12">
            <a:extLst>
              <a:ext uri="{FF2B5EF4-FFF2-40B4-BE49-F238E27FC236}">
                <a16:creationId xmlns:a16="http://schemas.microsoft.com/office/drawing/2014/main" id="{36D791F9-DABF-57EE-796E-57DE44ADAD99}"/>
              </a:ext>
            </a:extLst>
          </p:cNvPr>
          <p:cNvSpPr txBox="1"/>
          <p:nvPr/>
        </p:nvSpPr>
        <p:spPr>
          <a:xfrm>
            <a:off x="78362" y="1581741"/>
            <a:ext cx="553276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Microsoft Sans Serif"/>
              <a:buChar char="▪"/>
              <a:tabLst>
                <a:tab pos="355600" algn="l"/>
              </a:tabLst>
            </a:pPr>
            <a:r>
              <a:rPr sz="1600" dirty="0">
                <a:latin typeface="Arial Narrow"/>
                <a:cs typeface="Arial Narrow"/>
              </a:rPr>
              <a:t>Programmatic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lang="en-US" sz="1600" spc="5" dirty="0">
                <a:latin typeface="Arial Narrow"/>
                <a:cs typeface="Arial Narrow"/>
              </a:rPr>
              <a:t>new challenge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Arial Narrow"/>
                <a:cs typeface="Arial Narrow"/>
              </a:rPr>
              <a:t>notif</a:t>
            </a:r>
            <a:r>
              <a:rPr sz="1600" spc="5" dirty="0">
                <a:latin typeface="Arial Narrow"/>
                <a:cs typeface="Arial Narrow"/>
              </a:rPr>
              <a:t>i</a:t>
            </a:r>
            <a:r>
              <a:rPr sz="1600" spc="-5" dirty="0">
                <a:latin typeface="Arial Narrow"/>
                <a:cs typeface="Arial Narrow"/>
              </a:rPr>
              <a:t>catio</a:t>
            </a:r>
            <a:r>
              <a:rPr sz="1600" dirty="0">
                <a:latin typeface="Arial Narrow"/>
                <a:cs typeface="Arial Narrow"/>
              </a:rPr>
              <a:t>n</a:t>
            </a:r>
            <a:r>
              <a:rPr sz="1600" spc="-6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Arial Narrow"/>
                <a:cs typeface="Arial Narrow"/>
              </a:rPr>
              <a:t>po</a:t>
            </a:r>
            <a:r>
              <a:rPr sz="1600" spc="-20" dirty="0">
                <a:latin typeface="Arial Narrow"/>
                <a:cs typeface="Arial Narrow"/>
              </a:rPr>
              <a:t>p</a:t>
            </a:r>
            <a:r>
              <a:rPr sz="1600" dirty="0">
                <a:latin typeface="Arial Narrow"/>
                <a:cs typeface="Arial Narrow"/>
              </a:rPr>
              <a:t>-up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Arial Narrow"/>
                <a:cs typeface="Arial Narrow"/>
              </a:rPr>
              <a:t>a</a:t>
            </a:r>
            <a:r>
              <a:rPr sz="1600" dirty="0">
                <a:latin typeface="Arial Narrow"/>
                <a:cs typeface="Arial Narrow"/>
              </a:rPr>
              <a:t>s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Arial Narrow"/>
                <a:cs typeface="Arial Narrow"/>
              </a:rPr>
              <a:t>you</a:t>
            </a:r>
            <a:endParaRPr sz="1600" dirty="0">
              <a:latin typeface="Arial Narrow"/>
              <a:cs typeface="Arial Narrow"/>
            </a:endParaRPr>
          </a:p>
          <a:p>
            <a:pPr marL="355600">
              <a:lnSpc>
                <a:spcPct val="100000"/>
              </a:lnSpc>
            </a:pPr>
            <a:r>
              <a:rPr sz="1600" spc="-15" dirty="0">
                <a:latin typeface="Arial Narrow"/>
                <a:cs typeface="Arial Narrow"/>
              </a:rPr>
              <a:t>op</a:t>
            </a:r>
            <a:r>
              <a:rPr sz="1600" spc="-5" dirty="0">
                <a:latin typeface="Arial Narrow"/>
                <a:cs typeface="Arial Narrow"/>
              </a:rPr>
              <a:t>e</a:t>
            </a:r>
            <a:r>
              <a:rPr sz="1600" spc="-10" dirty="0">
                <a:latin typeface="Arial Narrow"/>
                <a:cs typeface="Arial Narrow"/>
              </a:rPr>
              <a:t>n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Arial Narrow"/>
                <a:cs typeface="Arial Narrow"/>
              </a:rPr>
              <a:t>yo</a:t>
            </a:r>
            <a:r>
              <a:rPr sz="1600" spc="-10" dirty="0">
                <a:latin typeface="Arial Narrow"/>
                <a:cs typeface="Arial Narrow"/>
              </a:rPr>
              <a:t>ur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lang="en-US" sz="1600" spc="-15" dirty="0">
                <a:latin typeface="Arial Narrow"/>
                <a:cs typeface="Arial Narrow"/>
              </a:rPr>
              <a:t>Subway Surfers app and as a gamer that uses the app even without opening the app </a:t>
            </a:r>
            <a:endParaRPr sz="1600" dirty="0">
              <a:latin typeface="Arial Narrow"/>
              <a:cs typeface="Arial Narrow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2A437CEF-2A66-D1F6-ABE9-0C9FC4B31828}"/>
              </a:ext>
            </a:extLst>
          </p:cNvPr>
          <p:cNvSpPr txBox="1"/>
          <p:nvPr/>
        </p:nvSpPr>
        <p:spPr>
          <a:xfrm>
            <a:off x="78362" y="2520859"/>
            <a:ext cx="443293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Microsoft Sans Serif"/>
              <a:buChar char="▪"/>
              <a:tabLst>
                <a:tab pos="355600" algn="l"/>
              </a:tabLst>
            </a:pPr>
            <a:r>
              <a:rPr sz="1600" spc="-10" dirty="0">
                <a:latin typeface="Arial Narrow"/>
                <a:cs typeface="Arial Narrow"/>
              </a:rPr>
              <a:t>Empathy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Arial Narrow"/>
                <a:cs typeface="Arial Narrow"/>
              </a:rPr>
              <a:t>dr</a:t>
            </a:r>
            <a:r>
              <a:rPr sz="1600" spc="-5" dirty="0">
                <a:latin typeface="Arial Narrow"/>
                <a:cs typeface="Arial Narrow"/>
              </a:rPr>
              <a:t>i</a:t>
            </a:r>
            <a:r>
              <a:rPr sz="1600" spc="-15" dirty="0">
                <a:latin typeface="Arial Narrow"/>
                <a:cs typeface="Arial Narrow"/>
              </a:rPr>
              <a:t>ve</a:t>
            </a:r>
            <a:r>
              <a:rPr sz="1600" spc="-10" dirty="0">
                <a:latin typeface="Arial Narrow"/>
                <a:cs typeface="Arial Narrow"/>
              </a:rPr>
              <a:t>n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Arial Narrow"/>
                <a:cs typeface="Arial Narrow"/>
              </a:rPr>
              <a:t>vi</a:t>
            </a:r>
            <a:r>
              <a:rPr sz="1600" spc="-5" dirty="0">
                <a:latin typeface="Arial Narrow"/>
                <a:cs typeface="Arial Narrow"/>
              </a:rPr>
              <a:t>s</a:t>
            </a:r>
            <a:r>
              <a:rPr sz="1600" spc="-15" dirty="0">
                <a:latin typeface="Arial Narrow"/>
                <a:cs typeface="Arial Narrow"/>
              </a:rPr>
              <a:t>ua</a:t>
            </a:r>
            <a:r>
              <a:rPr sz="1600" spc="-5" dirty="0">
                <a:latin typeface="Arial Narrow"/>
                <a:cs typeface="Arial Narrow"/>
              </a:rPr>
              <a:t>l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Arial Narrow"/>
                <a:cs typeface="Arial Narrow"/>
              </a:rPr>
              <a:t>augme</a:t>
            </a:r>
            <a:r>
              <a:rPr sz="1600" spc="-5" dirty="0">
                <a:latin typeface="Arial Narrow"/>
                <a:cs typeface="Arial Narrow"/>
              </a:rPr>
              <a:t>n</a:t>
            </a:r>
            <a:r>
              <a:rPr sz="1600" spc="-10" dirty="0">
                <a:latin typeface="Arial Narrow"/>
                <a:cs typeface="Arial Narrow"/>
              </a:rPr>
              <a:t>ted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Arial Narrow"/>
                <a:cs typeface="Arial Narrow"/>
              </a:rPr>
              <a:t>b</a:t>
            </a:r>
            <a:r>
              <a:rPr sz="1600" spc="-10" dirty="0">
                <a:latin typeface="Arial Narrow"/>
                <a:cs typeface="Arial Narrow"/>
              </a:rPr>
              <a:t>y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Arial Narrow"/>
                <a:cs typeface="Arial Narrow"/>
              </a:rPr>
              <a:t>Call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Arial Narrow"/>
                <a:cs typeface="Arial Narrow"/>
              </a:rPr>
              <a:t>to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Arial Narrow"/>
                <a:cs typeface="Arial Narrow"/>
              </a:rPr>
              <a:t>Acti</a:t>
            </a:r>
            <a:r>
              <a:rPr sz="1600" spc="-15" dirty="0">
                <a:latin typeface="Arial Narrow"/>
                <a:cs typeface="Arial Narrow"/>
              </a:rPr>
              <a:t>o</a:t>
            </a:r>
            <a:r>
              <a:rPr sz="1600" spc="-10" dirty="0">
                <a:latin typeface="Arial Narrow"/>
                <a:cs typeface="Arial Narrow"/>
              </a:rPr>
              <a:t>n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Arial Narrow"/>
                <a:cs typeface="Arial Narrow"/>
              </a:rPr>
              <a:t>to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Arial Narrow"/>
                <a:cs typeface="Arial Narrow"/>
              </a:rPr>
              <a:t>in</a:t>
            </a:r>
            <a:r>
              <a:rPr sz="1600" spc="-10" dirty="0">
                <a:latin typeface="Arial Narrow"/>
                <a:cs typeface="Arial Narrow"/>
              </a:rPr>
              <a:t>cite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Arial Narrow"/>
                <a:cs typeface="Arial Narrow"/>
              </a:rPr>
              <a:t>en</a:t>
            </a:r>
            <a:r>
              <a:rPr sz="1600" spc="-5" dirty="0">
                <a:latin typeface="Arial Narrow"/>
                <a:cs typeface="Arial Narrow"/>
              </a:rPr>
              <a:t>g</a:t>
            </a:r>
            <a:r>
              <a:rPr sz="1600" spc="-15" dirty="0">
                <a:latin typeface="Arial Narrow"/>
                <a:cs typeface="Arial Narrow"/>
              </a:rPr>
              <a:t>ag</a:t>
            </a:r>
            <a:r>
              <a:rPr sz="1600" spc="-5" dirty="0">
                <a:latin typeface="Arial Narrow"/>
                <a:cs typeface="Arial Narrow"/>
              </a:rPr>
              <a:t>e</a:t>
            </a:r>
            <a:r>
              <a:rPr sz="1600" spc="-15" dirty="0">
                <a:latin typeface="Arial Narrow"/>
                <a:cs typeface="Arial Narrow"/>
              </a:rPr>
              <a:t>ment</a:t>
            </a:r>
            <a:endParaRPr sz="1600" dirty="0">
              <a:latin typeface="Arial Narrow"/>
              <a:cs typeface="Arial Narrow"/>
            </a:endParaRPr>
          </a:p>
        </p:txBody>
      </p:sp>
      <p:sp>
        <p:nvSpPr>
          <p:cNvPr id="15" name="object 14">
            <a:extLst>
              <a:ext uri="{FF2B5EF4-FFF2-40B4-BE49-F238E27FC236}">
                <a16:creationId xmlns:a16="http://schemas.microsoft.com/office/drawing/2014/main" id="{7E804F7E-D83A-A7B0-97DA-B434F325C117}"/>
              </a:ext>
            </a:extLst>
          </p:cNvPr>
          <p:cNvSpPr txBox="1"/>
          <p:nvPr/>
        </p:nvSpPr>
        <p:spPr>
          <a:xfrm>
            <a:off x="78362" y="3348908"/>
            <a:ext cx="453707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Microsoft Sans Serif"/>
              <a:buChar char="▪"/>
              <a:tabLst>
                <a:tab pos="355600" algn="l"/>
              </a:tabLst>
            </a:pPr>
            <a:r>
              <a:rPr sz="1600" spc="-10" dirty="0">
                <a:latin typeface="Arial Narrow"/>
                <a:cs typeface="Arial Narrow"/>
              </a:rPr>
              <a:t>Extra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Arial Narrow"/>
                <a:cs typeface="Arial Narrow"/>
              </a:rPr>
              <a:t>li</a:t>
            </a:r>
            <a:r>
              <a:rPr sz="1600" spc="-5" dirty="0">
                <a:latin typeface="Arial Narrow"/>
                <a:cs typeface="Arial Narrow"/>
              </a:rPr>
              <a:t>v</a:t>
            </a:r>
            <a:r>
              <a:rPr sz="1600" spc="-15" dirty="0">
                <a:latin typeface="Arial Narrow"/>
                <a:cs typeface="Arial Narrow"/>
              </a:rPr>
              <a:t>e</a:t>
            </a:r>
            <a:r>
              <a:rPr sz="1600" spc="-10" dirty="0">
                <a:latin typeface="Arial Narrow"/>
                <a:cs typeface="Arial Narrow"/>
              </a:rPr>
              <a:t>s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Arial Narrow"/>
                <a:cs typeface="Arial Narrow"/>
              </a:rPr>
              <a:t>&amp;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Arial Narrow"/>
                <a:cs typeface="Arial Narrow"/>
              </a:rPr>
              <a:t>s</a:t>
            </a:r>
            <a:r>
              <a:rPr sz="1600" spc="-5" dirty="0">
                <a:latin typeface="Arial Narrow"/>
                <a:cs typeface="Arial Narrow"/>
              </a:rPr>
              <a:t>p</a:t>
            </a:r>
            <a:r>
              <a:rPr sz="1600" spc="-15" dirty="0">
                <a:latin typeface="Arial Narrow"/>
                <a:cs typeface="Arial Narrow"/>
              </a:rPr>
              <a:t>ec</a:t>
            </a:r>
            <a:r>
              <a:rPr sz="1600" dirty="0">
                <a:latin typeface="Arial Narrow"/>
                <a:cs typeface="Arial Narrow"/>
              </a:rPr>
              <a:t>i</a:t>
            </a:r>
            <a:r>
              <a:rPr sz="1600" spc="-15" dirty="0">
                <a:latin typeface="Arial Narrow"/>
                <a:cs typeface="Arial Narrow"/>
              </a:rPr>
              <a:t>a</a:t>
            </a:r>
            <a:r>
              <a:rPr sz="1600" spc="-5" dirty="0">
                <a:latin typeface="Arial Narrow"/>
                <a:cs typeface="Arial Narrow"/>
              </a:rPr>
              <a:t>l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Arial Narrow"/>
                <a:cs typeface="Arial Narrow"/>
              </a:rPr>
              <a:t>sk</a:t>
            </a:r>
            <a:r>
              <a:rPr sz="1600" dirty="0">
                <a:latin typeface="Arial Narrow"/>
                <a:cs typeface="Arial Narrow"/>
              </a:rPr>
              <a:t>i</a:t>
            </a:r>
            <a:r>
              <a:rPr sz="1600" spc="-10" dirty="0">
                <a:latin typeface="Arial Narrow"/>
                <a:cs typeface="Arial Narrow"/>
              </a:rPr>
              <a:t>lls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Arial Narrow"/>
                <a:cs typeface="Arial Narrow"/>
              </a:rPr>
              <a:t>purc</a:t>
            </a:r>
            <a:r>
              <a:rPr sz="1600" spc="-10" dirty="0">
                <a:latin typeface="Arial Narrow"/>
                <a:cs typeface="Arial Narrow"/>
              </a:rPr>
              <a:t>h</a:t>
            </a:r>
            <a:r>
              <a:rPr sz="1600" spc="-15" dirty="0">
                <a:latin typeface="Arial Narrow"/>
                <a:cs typeface="Arial Narrow"/>
              </a:rPr>
              <a:t>as</a:t>
            </a:r>
            <a:r>
              <a:rPr sz="1600" spc="-5" dirty="0">
                <a:latin typeface="Arial Narrow"/>
                <a:cs typeface="Arial Narrow"/>
              </a:rPr>
              <a:t>e,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Arial Narrow"/>
                <a:cs typeface="Arial Narrow"/>
              </a:rPr>
              <a:t>o</a:t>
            </a:r>
            <a:r>
              <a:rPr sz="1600" spc="-5" dirty="0">
                <a:latin typeface="Arial Narrow"/>
                <a:cs typeface="Arial Narrow"/>
              </a:rPr>
              <a:t>f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Arial Narrow"/>
                <a:cs typeface="Arial Narrow"/>
              </a:rPr>
              <a:t>whi</a:t>
            </a:r>
            <a:r>
              <a:rPr sz="1600" spc="-15" dirty="0">
                <a:latin typeface="Arial Narrow"/>
                <a:cs typeface="Arial Narrow"/>
              </a:rPr>
              <a:t>ch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Arial Narrow"/>
                <a:cs typeface="Arial Narrow"/>
              </a:rPr>
              <a:t>funds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Arial Narrow"/>
                <a:cs typeface="Arial Narrow"/>
              </a:rPr>
              <a:t>will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Arial Narrow"/>
                <a:cs typeface="Arial Narrow"/>
              </a:rPr>
              <a:t>b</a:t>
            </a:r>
            <a:r>
              <a:rPr sz="1600" dirty="0">
                <a:latin typeface="Arial Narrow"/>
                <a:cs typeface="Arial Narrow"/>
              </a:rPr>
              <a:t>e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Arial Narrow"/>
                <a:cs typeface="Arial Narrow"/>
              </a:rPr>
              <a:t>div</a:t>
            </a:r>
            <a:r>
              <a:rPr sz="1600" dirty="0">
                <a:latin typeface="Arial Narrow"/>
                <a:cs typeface="Arial Narrow"/>
              </a:rPr>
              <a:t>erted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Arial Narrow"/>
                <a:cs typeface="Arial Narrow"/>
              </a:rPr>
              <a:t>t</a:t>
            </a:r>
            <a:r>
              <a:rPr sz="1600" dirty="0">
                <a:latin typeface="Arial Narrow"/>
                <a:cs typeface="Arial Narrow"/>
              </a:rPr>
              <a:t>o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Arial Narrow"/>
                <a:cs typeface="Arial Narrow"/>
              </a:rPr>
              <a:t>Rotary for clubfoot children</a:t>
            </a:r>
            <a:endParaRPr sz="1600" dirty="0">
              <a:latin typeface="Arial Narrow"/>
              <a:cs typeface="Arial Narrow"/>
            </a:endParaRPr>
          </a:p>
        </p:txBody>
      </p:sp>
      <p:sp>
        <p:nvSpPr>
          <p:cNvPr id="16" name="object 15">
            <a:extLst>
              <a:ext uri="{FF2B5EF4-FFF2-40B4-BE49-F238E27FC236}">
                <a16:creationId xmlns:a16="http://schemas.microsoft.com/office/drawing/2014/main" id="{BCFB034A-37BB-99F5-1A25-023316E58F8A}"/>
              </a:ext>
            </a:extLst>
          </p:cNvPr>
          <p:cNvSpPr txBox="1"/>
          <p:nvPr/>
        </p:nvSpPr>
        <p:spPr>
          <a:xfrm>
            <a:off x="25501" y="4137211"/>
            <a:ext cx="443103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Microsoft Sans Serif"/>
              <a:buChar char="▪"/>
              <a:tabLst>
                <a:tab pos="355600" algn="l"/>
              </a:tabLst>
            </a:pPr>
            <a:r>
              <a:rPr sz="1600" spc="-10" dirty="0">
                <a:latin typeface="Arial Narrow"/>
                <a:cs typeface="Arial Narrow"/>
              </a:rPr>
              <a:t>Rec</a:t>
            </a:r>
            <a:r>
              <a:rPr sz="1600" spc="-15" dirty="0">
                <a:latin typeface="Arial Narrow"/>
                <a:cs typeface="Arial Narrow"/>
              </a:rPr>
              <a:t>og</a:t>
            </a:r>
            <a:r>
              <a:rPr sz="1600" spc="-5" dirty="0">
                <a:latin typeface="Arial Narrow"/>
                <a:cs typeface="Arial Narrow"/>
              </a:rPr>
              <a:t>n</a:t>
            </a:r>
            <a:r>
              <a:rPr sz="1600" spc="-10" dirty="0">
                <a:latin typeface="Arial Narrow"/>
                <a:cs typeface="Arial Narrow"/>
              </a:rPr>
              <a:t>iti</a:t>
            </a:r>
            <a:r>
              <a:rPr sz="1600" spc="-5" dirty="0">
                <a:latin typeface="Arial Narrow"/>
                <a:cs typeface="Arial Narrow"/>
              </a:rPr>
              <a:t>o</a:t>
            </a:r>
            <a:r>
              <a:rPr sz="1600" spc="-10" dirty="0">
                <a:latin typeface="Arial Narrow"/>
                <a:cs typeface="Arial Narrow"/>
              </a:rPr>
              <a:t>n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Arial Narrow"/>
                <a:cs typeface="Arial Narrow"/>
              </a:rPr>
              <a:t>Bad</a:t>
            </a:r>
            <a:r>
              <a:rPr sz="1600" spc="-5" dirty="0">
                <a:latin typeface="Arial Narrow"/>
                <a:cs typeface="Arial Narrow"/>
              </a:rPr>
              <a:t>g</a:t>
            </a:r>
            <a:r>
              <a:rPr sz="1600" spc="-10" dirty="0">
                <a:latin typeface="Arial Narrow"/>
                <a:cs typeface="Arial Narrow"/>
              </a:rPr>
              <a:t>e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Arial Narrow"/>
                <a:cs typeface="Arial Narrow"/>
              </a:rPr>
              <a:t>for</a:t>
            </a:r>
            <a:r>
              <a:rPr sz="1600" spc="-65" dirty="0"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B0510E"/>
                </a:solidFill>
                <a:latin typeface="Arial Narrow"/>
                <a:cs typeface="Arial Narrow"/>
              </a:rPr>
              <a:t>“Play</a:t>
            </a:r>
            <a:r>
              <a:rPr sz="1600" dirty="0">
                <a:solidFill>
                  <a:srgbClr val="B0510E"/>
                </a:solidFill>
                <a:latin typeface="Arial Narrow"/>
                <a:cs typeface="Arial Narrow"/>
              </a:rPr>
              <a:t>i</a:t>
            </a:r>
            <a:r>
              <a:rPr sz="1600" spc="-10" dirty="0">
                <a:solidFill>
                  <a:srgbClr val="B0510E"/>
                </a:solidFill>
                <a:latin typeface="Arial Narrow"/>
                <a:cs typeface="Arial Narrow"/>
              </a:rPr>
              <a:t>ng</a:t>
            </a:r>
            <a:r>
              <a:rPr lang="en-US" sz="1600" spc="5" dirty="0">
                <a:solidFill>
                  <a:srgbClr val="B0510E"/>
                </a:solidFill>
                <a:latin typeface="Arial Narrow"/>
                <a:cs typeface="Arial Narrow"/>
              </a:rPr>
              <a:t> in my clubfoot shoe</a:t>
            </a:r>
            <a:r>
              <a:rPr sz="1600" spc="-10" dirty="0">
                <a:solidFill>
                  <a:srgbClr val="B0510E"/>
                </a:solidFill>
                <a:latin typeface="Arial Narrow"/>
                <a:cs typeface="Arial Narrow"/>
              </a:rPr>
              <a:t>”</a:t>
            </a:r>
            <a:r>
              <a:rPr sz="1600" spc="-5" dirty="0">
                <a:solidFill>
                  <a:srgbClr val="B0510E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latin typeface="Arial Narrow"/>
                <a:cs typeface="Arial Narrow"/>
              </a:rPr>
              <a:t>in</a:t>
            </a:r>
            <a:r>
              <a:rPr lang="en-US" sz="1600" spc="-10" dirty="0">
                <a:latin typeface="Arial Narrow"/>
                <a:cs typeface="Arial Narrow"/>
              </a:rPr>
              <a:t> the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lang="en-US" sz="1600" spc="-10" dirty="0">
                <a:latin typeface="Arial Narrow"/>
                <a:cs typeface="Arial Narrow"/>
              </a:rPr>
              <a:t>subway suffers </a:t>
            </a:r>
            <a:r>
              <a:rPr sz="1600" spc="-15" dirty="0">
                <a:latin typeface="Arial Narrow"/>
                <a:cs typeface="Arial Narrow"/>
              </a:rPr>
              <a:t>Community</a:t>
            </a:r>
            <a:endParaRPr sz="1600" dirty="0">
              <a:latin typeface="Arial Narrow"/>
              <a:cs typeface="Arial Narrow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FC81B0DA-186D-47FC-7258-F4DBAE63CACC}"/>
              </a:ext>
            </a:extLst>
          </p:cNvPr>
          <p:cNvGrpSpPr/>
          <p:nvPr/>
        </p:nvGrpSpPr>
        <p:grpSpPr>
          <a:xfrm>
            <a:off x="5548696" y="940794"/>
            <a:ext cx="3086100" cy="5217800"/>
            <a:chOff x="5915025" y="1000377"/>
            <a:chExt cx="3086100" cy="5217800"/>
          </a:xfrm>
        </p:grpSpPr>
        <p:pic>
          <p:nvPicPr>
            <p:cNvPr id="18" name="Google Shape;2174;p177">
              <a:extLst>
                <a:ext uri="{FF2B5EF4-FFF2-40B4-BE49-F238E27FC236}">
                  <a16:creationId xmlns:a16="http://schemas.microsoft.com/office/drawing/2014/main" id="{0319029A-C357-A4BA-D916-ACEF16958A3E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915025" y="1000377"/>
              <a:ext cx="3086100" cy="5217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43EB6E2F-B1ED-2BF4-3A60-7BB0C7CF5B98}"/>
                </a:ext>
              </a:extLst>
            </p:cNvPr>
            <p:cNvSpPr/>
            <p:nvPr/>
          </p:nvSpPr>
          <p:spPr>
            <a:xfrm>
              <a:off x="5994561" y="1107333"/>
              <a:ext cx="2858543" cy="4987969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F1647B85-F1CB-568B-1FF2-5CF3837A1D1E}"/>
                </a:ext>
              </a:extLst>
            </p:cNvPr>
            <p:cNvSpPr/>
            <p:nvPr/>
          </p:nvSpPr>
          <p:spPr>
            <a:xfrm>
              <a:off x="6151547" y="2143768"/>
              <a:ext cx="2539633" cy="47243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spc="-10" dirty="0">
                  <a:solidFill>
                    <a:srgbClr val="FFFF00"/>
                  </a:solidFill>
                  <a:latin typeface="Arial Narrow"/>
                  <a:cs typeface="Arial Narrow"/>
                </a:rPr>
                <a:t>Season Challenge : Fun in my Foot club shoes </a:t>
              </a:r>
              <a:endParaRPr lang="en-US" sz="14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52" name="object 15">
            <a:extLst>
              <a:ext uri="{FF2B5EF4-FFF2-40B4-BE49-F238E27FC236}">
                <a16:creationId xmlns:a16="http://schemas.microsoft.com/office/drawing/2014/main" id="{3E2A6D02-0585-0F18-1991-C5EDD3B71CB1}"/>
              </a:ext>
            </a:extLst>
          </p:cNvPr>
          <p:cNvSpPr txBox="1"/>
          <p:nvPr/>
        </p:nvSpPr>
        <p:spPr>
          <a:xfrm>
            <a:off x="25501" y="4925514"/>
            <a:ext cx="443103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Microsoft Sans Serif"/>
              <a:buChar char="▪"/>
              <a:tabLst>
                <a:tab pos="355600" algn="l"/>
              </a:tabLst>
            </a:pPr>
            <a:r>
              <a:rPr lang="en-US" sz="1600" spc="-10" dirty="0">
                <a:latin typeface="Arial Narrow"/>
                <a:cs typeface="Arial Narrow"/>
              </a:rPr>
              <a:t>Automatic share to Facebook with friend to join in the challenge</a:t>
            </a:r>
            <a:endParaRPr sz="1600" dirty="0">
              <a:latin typeface="Arial Narrow"/>
              <a:cs typeface="Arial Narrow"/>
            </a:endParaRPr>
          </a:p>
        </p:txBody>
      </p:sp>
      <p:pic>
        <p:nvPicPr>
          <p:cNvPr id="53" name="Google Shape;2174;p177">
            <a:extLst>
              <a:ext uri="{FF2B5EF4-FFF2-40B4-BE49-F238E27FC236}">
                <a16:creationId xmlns:a16="http://schemas.microsoft.com/office/drawing/2014/main" id="{9E6279DC-8A72-8C4A-04CE-E305DF63BC0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08892" y="815086"/>
            <a:ext cx="3086100" cy="52178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F2F53FBF-3659-ABA3-57CC-2D5EA9D72533}"/>
              </a:ext>
            </a:extLst>
          </p:cNvPr>
          <p:cNvSpPr/>
          <p:nvPr/>
        </p:nvSpPr>
        <p:spPr>
          <a:xfrm>
            <a:off x="8943975" y="940793"/>
            <a:ext cx="2951017" cy="4917081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F6C79C17-B7E0-4FE8-E2A9-609D6C8F12AE}"/>
              </a:ext>
            </a:extLst>
          </p:cNvPr>
          <p:cNvCxnSpPr/>
          <p:nvPr/>
        </p:nvCxnSpPr>
        <p:spPr>
          <a:xfrm>
            <a:off x="11258550" y="4137211"/>
            <a:ext cx="0" cy="69254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0866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71B8101-2969-B2ED-E5AD-21A406F05C2D}"/>
              </a:ext>
            </a:extLst>
          </p:cNvPr>
          <p:cNvSpPr txBox="1"/>
          <p:nvPr/>
        </p:nvSpPr>
        <p:spPr>
          <a:xfrm>
            <a:off x="485775" y="593749"/>
            <a:ext cx="9144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Launch using owned assets and Key Ambassadors on World Clubfoot Day</a:t>
            </a:r>
          </a:p>
        </p:txBody>
      </p:sp>
      <p:pic>
        <p:nvPicPr>
          <p:cNvPr id="5" name="Picture 4" descr="Facebook Instagram Twitter Tik Tok Icons Stock Vector (Royalty Free)  2301157219 | Shutterstock">
            <a:extLst>
              <a:ext uri="{FF2B5EF4-FFF2-40B4-BE49-F238E27FC236}">
                <a16:creationId xmlns:a16="http://schemas.microsoft.com/office/drawing/2014/main" id="{2EBD7E80-3229-D7D8-40EA-947A7164A1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18"/>
          <a:stretch/>
        </p:blipFill>
        <p:spPr bwMode="auto">
          <a:xfrm>
            <a:off x="400051" y="1853778"/>
            <a:ext cx="5772149" cy="155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9">
            <a:extLst>
              <a:ext uri="{FF2B5EF4-FFF2-40B4-BE49-F238E27FC236}">
                <a16:creationId xmlns:a16="http://schemas.microsoft.com/office/drawing/2014/main" id="{EFD48ECC-8EDC-9917-5E37-A194B04DBD70}"/>
              </a:ext>
            </a:extLst>
          </p:cNvPr>
          <p:cNvSpPr txBox="1"/>
          <p:nvPr/>
        </p:nvSpPr>
        <p:spPr>
          <a:xfrm>
            <a:off x="7605020" y="1759133"/>
            <a:ext cx="4031615" cy="34522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115">
              <a:lnSpc>
                <a:spcPct val="100000"/>
              </a:lnSpc>
            </a:pPr>
            <a:r>
              <a:rPr sz="2800" b="1" dirty="0">
                <a:solidFill>
                  <a:srgbClr val="C55A10"/>
                </a:solidFill>
                <a:latin typeface="Arial Narrow"/>
                <a:cs typeface="Arial Narrow"/>
              </a:rPr>
              <a:t>Lev</a:t>
            </a:r>
            <a:r>
              <a:rPr sz="2800" b="1" spc="5" dirty="0">
                <a:solidFill>
                  <a:srgbClr val="C55A10"/>
                </a:solidFill>
                <a:latin typeface="Arial Narrow"/>
                <a:cs typeface="Arial Narrow"/>
              </a:rPr>
              <a:t>e</a:t>
            </a:r>
            <a:r>
              <a:rPr sz="2800" b="1" dirty="0">
                <a:solidFill>
                  <a:srgbClr val="C55A10"/>
                </a:solidFill>
                <a:latin typeface="Arial Narrow"/>
                <a:cs typeface="Arial Narrow"/>
              </a:rPr>
              <a:t>raging</a:t>
            </a:r>
            <a:r>
              <a:rPr sz="2800" b="1" spc="-95" dirty="0">
                <a:solidFill>
                  <a:srgbClr val="C55A1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C55A10"/>
                </a:solidFill>
                <a:latin typeface="Arial Narrow"/>
                <a:cs typeface="Arial Narrow"/>
              </a:rPr>
              <a:t>Partner</a:t>
            </a:r>
            <a:r>
              <a:rPr sz="2800" b="1" spc="-65" dirty="0">
                <a:solidFill>
                  <a:srgbClr val="C55A1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C55A10"/>
                </a:solidFill>
                <a:latin typeface="Arial Narrow"/>
                <a:cs typeface="Arial Narrow"/>
              </a:rPr>
              <a:t>assets</a:t>
            </a:r>
            <a:endParaRPr sz="2800" dirty="0">
              <a:latin typeface="Arial Narrow"/>
              <a:cs typeface="Arial Narrow"/>
            </a:endParaRPr>
          </a:p>
          <a:p>
            <a:pPr marL="469900" marR="5080" indent="-457200">
              <a:lnSpc>
                <a:spcPct val="100000"/>
              </a:lnSpc>
              <a:spcBef>
                <a:spcPts val="1745"/>
              </a:spcBef>
              <a:buFont typeface="Arial"/>
              <a:buChar char="•"/>
              <a:tabLst>
                <a:tab pos="469900" algn="l"/>
              </a:tabLst>
            </a:pPr>
            <a:r>
              <a:rPr lang="en-US" sz="2800" dirty="0">
                <a:latin typeface="Arial Narrow"/>
                <a:cs typeface="Arial Narrow"/>
              </a:rPr>
              <a:t>Subway Suffers </a:t>
            </a:r>
            <a:r>
              <a:rPr sz="2800" spc="-5" dirty="0">
                <a:latin typeface="Arial Narrow"/>
                <a:cs typeface="Arial Narrow"/>
              </a:rPr>
              <a:t>communit</a:t>
            </a:r>
            <a:r>
              <a:rPr sz="2800" dirty="0">
                <a:latin typeface="Arial Narrow"/>
                <a:cs typeface="Arial Narrow"/>
              </a:rPr>
              <a:t>y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 Narrow"/>
                <a:cs typeface="Arial Narrow"/>
              </a:rPr>
              <a:t>for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 Narrow"/>
                <a:cs typeface="Arial Narrow"/>
              </a:rPr>
              <a:t>awareness</a:t>
            </a:r>
            <a:endParaRPr lang="en-US" sz="2800" spc="-5" dirty="0">
              <a:latin typeface="Arial Narrow"/>
              <a:cs typeface="Arial Narrow"/>
            </a:endParaRPr>
          </a:p>
          <a:p>
            <a:pPr marL="469900" marR="5080" indent="-457200">
              <a:lnSpc>
                <a:spcPct val="100000"/>
              </a:lnSpc>
              <a:spcBef>
                <a:spcPts val="1745"/>
              </a:spcBef>
              <a:buFont typeface="Arial"/>
              <a:buChar char="•"/>
              <a:tabLst>
                <a:tab pos="469900" algn="l"/>
              </a:tabLst>
            </a:pPr>
            <a:endParaRPr sz="2800" dirty="0">
              <a:latin typeface="Arial Narrow"/>
              <a:cs typeface="Arial Narrow"/>
            </a:endParaRPr>
          </a:p>
          <a:p>
            <a:pPr marL="469900" marR="167005" indent="-457200">
              <a:lnSpc>
                <a:spcPct val="100000"/>
              </a:lnSpc>
              <a:buFont typeface="Arial"/>
              <a:buChar char="•"/>
              <a:tabLst>
                <a:tab pos="469900" algn="l"/>
              </a:tabLst>
            </a:pPr>
            <a:r>
              <a:rPr sz="2800" dirty="0">
                <a:latin typeface="Arial Narrow"/>
                <a:cs typeface="Arial Narrow"/>
              </a:rPr>
              <a:t>Programma</a:t>
            </a:r>
            <a:r>
              <a:rPr sz="2800" spc="-15" dirty="0">
                <a:latin typeface="Arial Narrow"/>
                <a:cs typeface="Arial Narrow"/>
              </a:rPr>
              <a:t>t</a:t>
            </a:r>
            <a:r>
              <a:rPr sz="2800" spc="-5" dirty="0">
                <a:latin typeface="Arial Narrow"/>
                <a:cs typeface="Arial Narrow"/>
              </a:rPr>
              <a:t>i</a:t>
            </a:r>
            <a:r>
              <a:rPr sz="2800" dirty="0">
                <a:latin typeface="Arial Narrow"/>
                <a:cs typeface="Arial Narrow"/>
              </a:rPr>
              <a:t>c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 Narrow"/>
                <a:cs typeface="Arial Narrow"/>
              </a:rPr>
              <a:t>po</a:t>
            </a:r>
            <a:r>
              <a:rPr sz="2800" dirty="0">
                <a:latin typeface="Arial Narrow"/>
                <a:cs typeface="Arial Narrow"/>
              </a:rPr>
              <a:t>p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 Narrow"/>
                <a:cs typeface="Arial Narrow"/>
              </a:rPr>
              <a:t>up</a:t>
            </a:r>
            <a:r>
              <a:rPr sz="2800" dirty="0">
                <a:latin typeface="Arial Narrow"/>
                <a:cs typeface="Arial Narrow"/>
              </a:rPr>
              <a:t>s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 Narrow"/>
                <a:cs typeface="Arial Narrow"/>
              </a:rPr>
              <a:t>to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Arial Narrow"/>
                <a:cs typeface="Arial Narrow"/>
              </a:rPr>
              <a:t>reach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 Narrow"/>
                <a:cs typeface="Arial Narrow"/>
              </a:rPr>
              <a:t>o</a:t>
            </a:r>
            <a:r>
              <a:rPr sz="2800" spc="-15" dirty="0">
                <a:latin typeface="Arial Narrow"/>
                <a:cs typeface="Arial Narrow"/>
              </a:rPr>
              <a:t>t</a:t>
            </a:r>
            <a:r>
              <a:rPr sz="2800" spc="-5" dirty="0">
                <a:latin typeface="Arial Narrow"/>
                <a:cs typeface="Arial Narrow"/>
              </a:rPr>
              <a:t>he</a:t>
            </a:r>
            <a:r>
              <a:rPr sz="2800" dirty="0">
                <a:latin typeface="Arial Narrow"/>
                <a:cs typeface="Arial Narrow"/>
              </a:rPr>
              <a:t>r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 Narrow"/>
                <a:cs typeface="Arial Narrow"/>
              </a:rPr>
              <a:t>onlin</a:t>
            </a:r>
            <a:r>
              <a:rPr sz="2800" dirty="0">
                <a:latin typeface="Arial Narrow"/>
                <a:cs typeface="Arial Narrow"/>
              </a:rPr>
              <a:t>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 Narrow"/>
                <a:cs typeface="Arial Narrow"/>
              </a:rPr>
              <a:t>game</a:t>
            </a:r>
            <a:r>
              <a:rPr sz="2800" spc="-10" dirty="0">
                <a:latin typeface="Arial Narrow"/>
                <a:cs typeface="Arial Narrow"/>
              </a:rPr>
              <a:t>r</a:t>
            </a:r>
            <a:r>
              <a:rPr sz="2800" dirty="0">
                <a:latin typeface="Arial Narrow"/>
                <a:cs typeface="Arial Narrow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 Narrow"/>
                <a:cs typeface="Arial Narrow"/>
              </a:rPr>
              <a:t>an</a:t>
            </a:r>
            <a:r>
              <a:rPr sz="2800" dirty="0">
                <a:latin typeface="Arial Narrow"/>
                <a:cs typeface="Arial Narrow"/>
              </a:rPr>
              <a:t>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Arial Narrow"/>
                <a:cs typeface="Arial Narrow"/>
              </a:rPr>
              <a:t>ther</a:t>
            </a:r>
            <a:r>
              <a:rPr sz="2800" spc="-10" dirty="0">
                <a:latin typeface="Arial Narrow"/>
                <a:cs typeface="Arial Narrow"/>
              </a:rPr>
              <a:t>e</a:t>
            </a:r>
            <a:r>
              <a:rPr sz="2800" spc="-5" dirty="0">
                <a:latin typeface="Arial Narrow"/>
                <a:cs typeface="Arial Narrow"/>
              </a:rPr>
              <a:t>b</a:t>
            </a:r>
            <a:r>
              <a:rPr sz="2800" dirty="0">
                <a:latin typeface="Arial Narrow"/>
                <a:cs typeface="Arial Narrow"/>
              </a:rPr>
              <a:t>y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 Narrow"/>
                <a:cs typeface="Arial Narrow"/>
              </a:rPr>
              <a:t>incit</a:t>
            </a:r>
            <a:r>
              <a:rPr sz="2800" dirty="0">
                <a:latin typeface="Arial Narrow"/>
                <a:cs typeface="Arial Narrow"/>
              </a:rPr>
              <a:t>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 Narrow"/>
                <a:cs typeface="Arial Narrow"/>
              </a:rPr>
              <a:t>acti</a:t>
            </a:r>
            <a:r>
              <a:rPr sz="2800" spc="-10" dirty="0">
                <a:latin typeface="Arial Narrow"/>
                <a:cs typeface="Arial Narrow"/>
              </a:rPr>
              <a:t>o</a:t>
            </a:r>
            <a:r>
              <a:rPr sz="2800" dirty="0">
                <a:latin typeface="Arial Narrow"/>
                <a:cs typeface="Arial Narrow"/>
              </a:rPr>
              <a:t>n</a:t>
            </a: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F7482A8E-5CF3-DDE9-49E9-4D83EE77C031}"/>
              </a:ext>
            </a:extLst>
          </p:cNvPr>
          <p:cNvSpPr txBox="1"/>
          <p:nvPr/>
        </p:nvSpPr>
        <p:spPr>
          <a:xfrm>
            <a:off x="756670" y="3953537"/>
            <a:ext cx="407924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Arial Narrow"/>
                <a:cs typeface="Arial Narrow"/>
              </a:rPr>
              <a:t>Digital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 Narrow"/>
                <a:cs typeface="Arial Narrow"/>
              </a:rPr>
              <a:t>Posts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an</a:t>
            </a:r>
            <a:r>
              <a:rPr sz="2400" dirty="0">
                <a:latin typeface="Arial Narrow"/>
                <a:cs typeface="Arial Narrow"/>
              </a:rPr>
              <a:t>d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pu</a:t>
            </a:r>
            <a:r>
              <a:rPr sz="2400" spc="-10" dirty="0">
                <a:latin typeface="Arial Narrow"/>
                <a:cs typeface="Arial Narrow"/>
              </a:rPr>
              <a:t>b</a:t>
            </a:r>
            <a:r>
              <a:rPr sz="2400" spc="-5" dirty="0">
                <a:latin typeface="Arial Narrow"/>
                <a:cs typeface="Arial Narrow"/>
              </a:rPr>
              <a:t>li</a:t>
            </a:r>
            <a:r>
              <a:rPr sz="2400" dirty="0">
                <a:latin typeface="Arial Narrow"/>
                <a:cs typeface="Arial Narrow"/>
              </a:rPr>
              <a:t>c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sensitizat</a:t>
            </a:r>
            <a:r>
              <a:rPr sz="2400" spc="10" dirty="0">
                <a:latin typeface="Arial Narrow"/>
                <a:cs typeface="Arial Narrow"/>
              </a:rPr>
              <a:t>i</a:t>
            </a:r>
            <a:r>
              <a:rPr sz="2400" spc="-5" dirty="0">
                <a:latin typeface="Arial Narrow"/>
                <a:cs typeface="Arial Narrow"/>
              </a:rPr>
              <a:t>on</a:t>
            </a:r>
            <a:endParaRPr sz="2400" dirty="0">
              <a:latin typeface="Arial Narrow"/>
              <a:cs typeface="Arial Narrow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72FBBD-1106-23C9-95D6-1F94040CE3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149" y="6300242"/>
            <a:ext cx="1248697" cy="46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412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070548B-EDEE-739B-1B7C-ED1E29B19A5A}"/>
              </a:ext>
            </a:extLst>
          </p:cNvPr>
          <p:cNvSpPr txBox="1"/>
          <p:nvPr/>
        </p:nvSpPr>
        <p:spPr>
          <a:xfrm>
            <a:off x="710438" y="1045790"/>
            <a:ext cx="3442335" cy="4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790"/>
              </a:lnSpc>
            </a:pPr>
            <a:r>
              <a:rPr sz="3200" b="1" spc="-20" dirty="0">
                <a:solidFill>
                  <a:srgbClr val="C55A10"/>
                </a:solidFill>
                <a:latin typeface="Arial Narrow"/>
                <a:cs typeface="Arial Narrow"/>
              </a:rPr>
              <a:t>EX</a:t>
            </a:r>
            <a:r>
              <a:rPr sz="3200" b="1" spc="-30" dirty="0">
                <a:solidFill>
                  <a:srgbClr val="C55A10"/>
                </a:solidFill>
                <a:latin typeface="Arial Narrow"/>
                <a:cs typeface="Arial Narrow"/>
              </a:rPr>
              <a:t>P</a:t>
            </a:r>
            <a:r>
              <a:rPr sz="3200" b="1" spc="-20" dirty="0">
                <a:solidFill>
                  <a:srgbClr val="C55A10"/>
                </a:solidFill>
                <a:latin typeface="Arial Narrow"/>
                <a:cs typeface="Arial Narrow"/>
              </a:rPr>
              <a:t>ECTED</a:t>
            </a:r>
            <a:r>
              <a:rPr sz="3200" b="1" spc="-60" dirty="0">
                <a:solidFill>
                  <a:srgbClr val="C55A10"/>
                </a:solidFill>
                <a:latin typeface="Times New Roman"/>
                <a:cs typeface="Times New Roman"/>
              </a:rPr>
              <a:t> </a:t>
            </a:r>
            <a:r>
              <a:rPr sz="3200" b="1" spc="-20" dirty="0">
                <a:solidFill>
                  <a:srgbClr val="C55A10"/>
                </a:solidFill>
                <a:latin typeface="Arial Narrow"/>
                <a:cs typeface="Arial Narrow"/>
              </a:rPr>
              <a:t>RE</a:t>
            </a:r>
            <a:r>
              <a:rPr sz="3200" b="1" spc="-30" dirty="0">
                <a:solidFill>
                  <a:srgbClr val="C55A10"/>
                </a:solidFill>
                <a:latin typeface="Arial Narrow"/>
                <a:cs typeface="Arial Narrow"/>
              </a:rPr>
              <a:t>S</a:t>
            </a:r>
            <a:r>
              <a:rPr sz="3200" b="1" spc="-20" dirty="0">
                <a:solidFill>
                  <a:srgbClr val="C55A10"/>
                </a:solidFill>
                <a:latin typeface="Arial Narrow"/>
                <a:cs typeface="Arial Narrow"/>
              </a:rPr>
              <a:t>U</a:t>
            </a:r>
            <a:r>
              <a:rPr sz="3200" b="1" spc="-220" dirty="0">
                <a:solidFill>
                  <a:srgbClr val="C55A10"/>
                </a:solidFill>
                <a:latin typeface="Arial Narrow"/>
                <a:cs typeface="Arial Narrow"/>
              </a:rPr>
              <a:t>L</a:t>
            </a:r>
            <a:r>
              <a:rPr sz="3200" b="1" spc="-20" dirty="0">
                <a:solidFill>
                  <a:srgbClr val="C55A10"/>
                </a:solidFill>
                <a:latin typeface="Arial Narrow"/>
                <a:cs typeface="Arial Narrow"/>
              </a:rPr>
              <a:t>TS</a:t>
            </a:r>
            <a:endParaRPr sz="3200">
              <a:latin typeface="Arial Narrow"/>
              <a:cs typeface="Arial Narrow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91F56517-7FCA-7611-BE02-F8B04EB5A7AE}"/>
              </a:ext>
            </a:extLst>
          </p:cNvPr>
          <p:cNvSpPr txBox="1"/>
          <p:nvPr/>
        </p:nvSpPr>
        <p:spPr>
          <a:xfrm>
            <a:off x="556764" y="1765675"/>
            <a:ext cx="5065395" cy="3093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836930">
              <a:lnSpc>
                <a:spcPct val="100000"/>
              </a:lnSpc>
            </a:pPr>
            <a:r>
              <a:rPr sz="2000" spc="-10" dirty="0">
                <a:latin typeface="Arial Narrow" panose="020B0606020202030204" pitchFamily="34" charset="0"/>
                <a:cs typeface="Arial Narrow"/>
              </a:rPr>
              <a:t>For</a:t>
            </a:r>
            <a:r>
              <a:rPr sz="2000" spc="-45" dirty="0"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-10" dirty="0">
                <a:latin typeface="Arial Narrow" panose="020B0606020202030204" pitchFamily="34" charset="0"/>
                <a:cs typeface="Arial Narrow"/>
              </a:rPr>
              <a:t>a</a:t>
            </a:r>
            <a:r>
              <a:rPr sz="2000" spc="-45" dirty="0"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-20" dirty="0">
                <a:latin typeface="Arial Narrow" panose="020B0606020202030204" pitchFamily="34" charset="0"/>
                <a:cs typeface="Arial Narrow"/>
              </a:rPr>
              <a:t>ONE</a:t>
            </a:r>
            <a:r>
              <a:rPr sz="2000" spc="-10" dirty="0">
                <a:latin typeface="Arial Narrow" panose="020B0606020202030204" pitchFamily="34" charset="0"/>
                <a:cs typeface="Arial Narrow"/>
              </a:rPr>
              <a:t>-</a:t>
            </a:r>
            <a:r>
              <a:rPr sz="2000" spc="-15" dirty="0">
                <a:latin typeface="Arial Narrow" panose="020B0606020202030204" pitchFamily="34" charset="0"/>
                <a:cs typeface="Arial Narrow"/>
              </a:rPr>
              <a:t>mont</a:t>
            </a:r>
            <a:r>
              <a:rPr sz="2000" spc="-10" dirty="0">
                <a:latin typeface="Arial Narrow" panose="020B0606020202030204" pitchFamily="34" charset="0"/>
                <a:cs typeface="Arial Narrow"/>
              </a:rPr>
              <a:t>h</a:t>
            </a:r>
            <a:r>
              <a:rPr sz="2000" spc="-45" dirty="0"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-15" dirty="0">
                <a:latin typeface="Arial Narrow" panose="020B0606020202030204" pitchFamily="34" charset="0"/>
                <a:cs typeface="Arial Narrow"/>
              </a:rPr>
              <a:t>act</a:t>
            </a:r>
            <a:r>
              <a:rPr sz="2000" dirty="0">
                <a:latin typeface="Arial Narrow" panose="020B0606020202030204" pitchFamily="34" charset="0"/>
                <a:cs typeface="Arial Narrow"/>
              </a:rPr>
              <a:t>i</a:t>
            </a:r>
            <a:r>
              <a:rPr sz="2000" spc="-15" dirty="0">
                <a:latin typeface="Arial Narrow" panose="020B0606020202030204" pitchFamily="34" charset="0"/>
                <a:cs typeface="Arial Narrow"/>
              </a:rPr>
              <a:t>vat</a:t>
            </a:r>
            <a:r>
              <a:rPr sz="2000" spc="-5" dirty="0">
                <a:latin typeface="Arial Narrow" panose="020B0606020202030204" pitchFamily="34" charset="0"/>
                <a:cs typeface="Arial Narrow"/>
              </a:rPr>
              <a:t>i</a:t>
            </a:r>
            <a:r>
              <a:rPr sz="2000" spc="-15" dirty="0">
                <a:latin typeface="Arial Narrow" panose="020B0606020202030204" pitchFamily="34" charset="0"/>
                <a:cs typeface="Arial Narrow"/>
              </a:rPr>
              <a:t>o</a:t>
            </a:r>
            <a:r>
              <a:rPr sz="2000" spc="-10" dirty="0">
                <a:latin typeface="Arial Narrow" panose="020B0606020202030204" pitchFamily="34" charset="0"/>
                <a:cs typeface="Arial Narrow"/>
              </a:rPr>
              <a:t>n</a:t>
            </a:r>
            <a:r>
              <a:rPr sz="2000" spc="-65" dirty="0"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-10" dirty="0">
                <a:latin typeface="Arial Narrow" panose="020B0606020202030204" pitchFamily="34" charset="0"/>
                <a:cs typeface="Arial Narrow"/>
              </a:rPr>
              <a:t>to</a:t>
            </a:r>
            <a:r>
              <a:rPr sz="2000" spc="-45" dirty="0"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-15" dirty="0">
                <a:latin typeface="Arial Narrow" panose="020B0606020202030204" pitchFamily="34" charset="0"/>
                <a:cs typeface="Arial Narrow"/>
              </a:rPr>
              <a:t>launc</a:t>
            </a:r>
            <a:r>
              <a:rPr sz="2000" spc="-10" dirty="0">
                <a:latin typeface="Arial Narrow" panose="020B0606020202030204" pitchFamily="34" charset="0"/>
                <a:cs typeface="Arial Narrow"/>
              </a:rPr>
              <a:t>h</a:t>
            </a:r>
            <a:r>
              <a:rPr sz="2000" spc="-45" dirty="0"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-10" dirty="0">
                <a:latin typeface="Arial Narrow" panose="020B0606020202030204" pitchFamily="34" charset="0"/>
                <a:cs typeface="Arial Narrow"/>
              </a:rPr>
              <a:t>in</a:t>
            </a:r>
            <a:r>
              <a:rPr sz="2000" spc="-55" dirty="0"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-15" dirty="0">
                <a:latin typeface="Arial Narrow" panose="020B0606020202030204" pitchFamily="34" charset="0"/>
                <a:cs typeface="Arial Narrow"/>
              </a:rPr>
              <a:t>June</a:t>
            </a:r>
            <a:r>
              <a:rPr sz="2000" spc="-10" dirty="0"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-50" dirty="0">
                <a:latin typeface="Arial Narrow" panose="020B0606020202030204" pitchFamily="34" charset="0"/>
                <a:cs typeface="Arial Narrow"/>
              </a:rPr>
              <a:t>W</a:t>
            </a:r>
            <a:r>
              <a:rPr sz="2000" spc="-10" dirty="0">
                <a:latin typeface="Arial Narrow" panose="020B0606020202030204" pitchFamily="34" charset="0"/>
                <a:cs typeface="Arial Narrow"/>
              </a:rPr>
              <a:t>e</a:t>
            </a:r>
            <a:r>
              <a:rPr sz="2000" spc="-45" dirty="0"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-10" dirty="0">
                <a:latin typeface="Arial Narrow" panose="020B0606020202030204" pitchFamily="34" charset="0"/>
                <a:cs typeface="Arial Narrow"/>
              </a:rPr>
              <a:t>a</a:t>
            </a:r>
            <a:r>
              <a:rPr sz="2000" spc="-15" dirty="0">
                <a:latin typeface="Arial Narrow" panose="020B0606020202030204" pitchFamily="34" charset="0"/>
                <a:cs typeface="Arial Narrow"/>
              </a:rPr>
              <a:t>nti</a:t>
            </a:r>
            <a:r>
              <a:rPr sz="2000" spc="-5" dirty="0">
                <a:latin typeface="Arial Narrow" panose="020B0606020202030204" pitchFamily="34" charset="0"/>
                <a:cs typeface="Arial Narrow"/>
              </a:rPr>
              <a:t>c</a:t>
            </a:r>
            <a:r>
              <a:rPr sz="2000" spc="-15" dirty="0">
                <a:latin typeface="Arial Narrow" panose="020B0606020202030204" pitchFamily="34" charset="0"/>
                <a:cs typeface="Arial Narrow"/>
              </a:rPr>
              <a:t>ip</a:t>
            </a:r>
            <a:r>
              <a:rPr sz="2000" spc="-5" dirty="0">
                <a:latin typeface="Arial Narrow" panose="020B0606020202030204" pitchFamily="34" charset="0"/>
                <a:cs typeface="Arial Narrow"/>
              </a:rPr>
              <a:t>a</a:t>
            </a:r>
            <a:r>
              <a:rPr sz="2000" spc="-10" dirty="0">
                <a:latin typeface="Arial Narrow" panose="020B0606020202030204" pitchFamily="34" charset="0"/>
                <a:cs typeface="Arial Narrow"/>
              </a:rPr>
              <a:t>te</a:t>
            </a:r>
            <a:endParaRPr sz="2000" dirty="0">
              <a:latin typeface="Arial Narrow" panose="020B0606020202030204" pitchFamily="34" charset="0"/>
              <a:cs typeface="Arial Narrow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2050" dirty="0">
              <a:latin typeface="Arial Narrow" panose="020B0606020202030204" pitchFamily="34" charset="0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Font typeface="Microsoft Sans Serif"/>
              <a:buChar char="▪"/>
              <a:tabLst>
                <a:tab pos="356235" algn="l"/>
              </a:tabLst>
            </a:pPr>
            <a:r>
              <a:rPr sz="2000" spc="-10" dirty="0">
                <a:latin typeface="Arial Narrow" panose="020B0606020202030204" pitchFamily="34" charset="0"/>
                <a:cs typeface="Arial Narrow"/>
              </a:rPr>
              <a:t>About</a:t>
            </a:r>
            <a:r>
              <a:rPr sz="2000" spc="-50" dirty="0"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-15" dirty="0">
                <a:latin typeface="Arial Narrow" panose="020B0606020202030204" pitchFamily="34" charset="0"/>
                <a:cs typeface="Arial Narrow"/>
              </a:rPr>
              <a:t>$60</a:t>
            </a:r>
            <a:r>
              <a:rPr sz="2000" spc="-10" dirty="0">
                <a:latin typeface="Arial Narrow" panose="020B0606020202030204" pitchFamily="34" charset="0"/>
                <a:cs typeface="Arial Narrow"/>
              </a:rPr>
              <a:t>0k</a:t>
            </a:r>
            <a:r>
              <a:rPr sz="2000" spc="-45" dirty="0"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-15" dirty="0">
                <a:latin typeface="Arial Narrow" panose="020B0606020202030204" pitchFamily="34" charset="0"/>
                <a:cs typeface="Arial Narrow"/>
              </a:rPr>
              <a:t>dail</a:t>
            </a:r>
            <a:r>
              <a:rPr sz="2000" spc="-10" dirty="0">
                <a:latin typeface="Arial Narrow" panose="020B0606020202030204" pitchFamily="34" charset="0"/>
                <a:cs typeface="Arial Narrow"/>
              </a:rPr>
              <a:t>y</a:t>
            </a:r>
            <a:r>
              <a:rPr sz="2000" spc="-45" dirty="0"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-10" dirty="0">
                <a:latin typeface="Arial Narrow" panose="020B0606020202030204" pitchFamily="34" charset="0"/>
                <a:cs typeface="Arial Narrow"/>
              </a:rPr>
              <a:t>revenue</a:t>
            </a:r>
            <a:r>
              <a:rPr sz="2000" spc="-45" dirty="0"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-15" dirty="0">
                <a:latin typeface="Arial Narrow" panose="020B0606020202030204" pitchFamily="34" charset="0"/>
                <a:cs typeface="Arial Narrow"/>
              </a:rPr>
              <a:t>generat</a:t>
            </a:r>
            <a:r>
              <a:rPr sz="2000" dirty="0">
                <a:latin typeface="Arial Narrow" panose="020B0606020202030204" pitchFamily="34" charset="0"/>
                <a:cs typeface="Arial Narrow"/>
              </a:rPr>
              <a:t>i</a:t>
            </a:r>
            <a:r>
              <a:rPr sz="2000" spc="-15" dirty="0">
                <a:latin typeface="Arial Narrow" panose="020B0606020202030204" pitchFamily="34" charset="0"/>
                <a:cs typeface="Arial Narrow"/>
              </a:rPr>
              <a:t>on</a:t>
            </a:r>
            <a:r>
              <a:rPr sz="2000" spc="-5" dirty="0">
                <a:latin typeface="Arial Narrow" panose="020B0606020202030204" pitchFamily="34" charset="0"/>
                <a:cs typeface="Arial Narrow"/>
              </a:rPr>
              <a:t>,</a:t>
            </a:r>
            <a:r>
              <a:rPr sz="2000" spc="-65" dirty="0"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-10" dirty="0">
                <a:latin typeface="Arial Narrow" panose="020B0606020202030204" pitchFamily="34" charset="0"/>
                <a:cs typeface="Arial Narrow"/>
              </a:rPr>
              <a:t>with</a:t>
            </a:r>
            <a:r>
              <a:rPr sz="2000" spc="-50" dirty="0"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-15" dirty="0">
                <a:latin typeface="Arial Narrow" panose="020B0606020202030204" pitchFamily="34" charset="0"/>
                <a:cs typeface="Arial Narrow"/>
              </a:rPr>
              <a:t>10%</a:t>
            </a:r>
            <a:r>
              <a:rPr sz="2000" spc="-45" dirty="0"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-15" dirty="0">
                <a:latin typeface="Arial Narrow" panose="020B0606020202030204" pitchFamily="34" charset="0"/>
                <a:cs typeface="Arial Narrow"/>
              </a:rPr>
              <a:t>to</a:t>
            </a:r>
            <a:r>
              <a:rPr sz="2000" spc="-10" dirty="0"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-15" dirty="0">
                <a:latin typeface="Arial Narrow" panose="020B0606020202030204" pitchFamily="34" charset="0"/>
                <a:cs typeface="Arial Narrow"/>
              </a:rPr>
              <a:t>b</a:t>
            </a:r>
            <a:r>
              <a:rPr sz="2000" spc="-10" dirty="0">
                <a:latin typeface="Arial Narrow" panose="020B0606020202030204" pitchFamily="34" charset="0"/>
                <a:cs typeface="Arial Narrow"/>
              </a:rPr>
              <a:t>e</a:t>
            </a:r>
            <a:r>
              <a:rPr sz="2000" spc="-45" dirty="0"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-15" dirty="0">
                <a:latin typeface="Arial Narrow" panose="020B0606020202030204" pitchFamily="34" charset="0"/>
                <a:cs typeface="Arial Narrow"/>
              </a:rPr>
              <a:t>diverte</a:t>
            </a:r>
            <a:r>
              <a:rPr sz="2000" spc="-10" dirty="0">
                <a:latin typeface="Arial Narrow" panose="020B0606020202030204" pitchFamily="34" charset="0"/>
                <a:cs typeface="Arial Narrow"/>
              </a:rPr>
              <a:t>d</a:t>
            </a:r>
            <a:r>
              <a:rPr sz="2000" spc="-45" dirty="0"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-10" dirty="0">
                <a:latin typeface="Arial Narrow" panose="020B0606020202030204" pitchFamily="34" charset="0"/>
                <a:cs typeface="Arial Narrow"/>
              </a:rPr>
              <a:t>to</a:t>
            </a:r>
            <a:r>
              <a:rPr sz="2000" spc="-65" dirty="0"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-15" dirty="0">
                <a:latin typeface="Arial Narrow" panose="020B0606020202030204" pitchFamily="34" charset="0"/>
                <a:cs typeface="Arial Narrow"/>
              </a:rPr>
              <a:t>th</a:t>
            </a:r>
            <a:r>
              <a:rPr sz="2000" spc="-10" dirty="0">
                <a:latin typeface="Arial Narrow" panose="020B0606020202030204" pitchFamily="34" charset="0"/>
                <a:cs typeface="Arial Narrow"/>
              </a:rPr>
              <a:t>e</a:t>
            </a:r>
            <a:r>
              <a:rPr sz="2000" spc="-55" dirty="0">
                <a:latin typeface="Arial Narrow" panose="020B0606020202030204" pitchFamily="34" charset="0"/>
                <a:cs typeface="Times New Roman"/>
              </a:rPr>
              <a:t> </a:t>
            </a:r>
            <a:r>
              <a:rPr lang="en-US" sz="2000" spc="-55" dirty="0">
                <a:latin typeface="Arial Narrow" panose="020B0606020202030204" pitchFamily="34" charset="0"/>
                <a:cs typeface="Times New Roman"/>
              </a:rPr>
              <a:t>Rotary Club for Club foot Patient</a:t>
            </a:r>
          </a:p>
          <a:p>
            <a:pPr marL="355600" marR="5080" indent="-342900">
              <a:lnSpc>
                <a:spcPct val="100000"/>
              </a:lnSpc>
              <a:buFont typeface="Microsoft Sans Serif"/>
              <a:buChar char="▪"/>
              <a:tabLst>
                <a:tab pos="356235" algn="l"/>
              </a:tabLst>
            </a:pPr>
            <a:endParaRPr lang="en-US" sz="2000" spc="-55" dirty="0">
              <a:latin typeface="Arial Narrow" panose="020B0606020202030204" pitchFamily="34" charset="0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Font typeface="Microsoft Sans Serif"/>
              <a:buChar char="▪"/>
              <a:tabLst>
                <a:tab pos="356235" algn="l"/>
              </a:tabLst>
            </a:pPr>
            <a:r>
              <a:rPr sz="2000" spc="-15" dirty="0">
                <a:latin typeface="Arial Narrow" panose="020B0606020202030204" pitchFamily="34" charset="0"/>
                <a:cs typeface="Arial Narrow"/>
              </a:rPr>
              <a:t>20%</a:t>
            </a:r>
            <a:r>
              <a:rPr sz="2000" spc="-45" dirty="0"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-5" dirty="0">
                <a:latin typeface="Arial Narrow" panose="020B0606020202030204" pitchFamily="34" charset="0"/>
                <a:cs typeface="Arial Narrow"/>
              </a:rPr>
              <a:t>i</a:t>
            </a:r>
            <a:r>
              <a:rPr sz="2000" spc="-15" dirty="0">
                <a:latin typeface="Arial Narrow" panose="020B0606020202030204" pitchFamily="34" charset="0"/>
                <a:cs typeface="Arial Narrow"/>
              </a:rPr>
              <a:t>ncre</a:t>
            </a:r>
            <a:r>
              <a:rPr sz="2000" spc="-10" dirty="0">
                <a:latin typeface="Arial Narrow" panose="020B0606020202030204" pitchFamily="34" charset="0"/>
                <a:cs typeface="Arial Narrow"/>
              </a:rPr>
              <a:t>a</a:t>
            </a:r>
            <a:r>
              <a:rPr sz="2000" spc="-15" dirty="0">
                <a:latin typeface="Arial Narrow" panose="020B0606020202030204" pitchFamily="34" charset="0"/>
                <a:cs typeface="Arial Narrow"/>
              </a:rPr>
              <a:t>s</a:t>
            </a:r>
            <a:r>
              <a:rPr sz="2000" spc="-10" dirty="0">
                <a:latin typeface="Arial Narrow" panose="020B0606020202030204" pitchFamily="34" charset="0"/>
                <a:cs typeface="Arial Narrow"/>
              </a:rPr>
              <a:t>e</a:t>
            </a:r>
            <a:r>
              <a:rPr sz="2000" spc="-45" dirty="0"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-10" dirty="0">
                <a:latin typeface="Arial Narrow" panose="020B0606020202030204" pitchFamily="34" charset="0"/>
                <a:cs typeface="Arial Narrow"/>
              </a:rPr>
              <a:t>in</a:t>
            </a:r>
            <a:r>
              <a:rPr sz="2000" spc="-45" dirty="0"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-15" dirty="0">
                <a:latin typeface="Arial Narrow" panose="020B0606020202030204" pitchFamily="34" charset="0"/>
                <a:cs typeface="Arial Narrow"/>
              </a:rPr>
              <a:t>use</a:t>
            </a:r>
            <a:r>
              <a:rPr sz="2000" spc="-5" dirty="0">
                <a:latin typeface="Arial Narrow" panose="020B0606020202030204" pitchFamily="34" charset="0"/>
                <a:cs typeface="Arial Narrow"/>
              </a:rPr>
              <a:t>r</a:t>
            </a:r>
            <a:r>
              <a:rPr sz="2000" spc="-10" dirty="0">
                <a:latin typeface="Arial Narrow" panose="020B0606020202030204" pitchFamily="34" charset="0"/>
                <a:cs typeface="Arial Narrow"/>
              </a:rPr>
              <a:t>-</a:t>
            </a:r>
            <a:r>
              <a:rPr sz="2000" spc="-15" dirty="0">
                <a:latin typeface="Arial Narrow" panose="020B0606020202030204" pitchFamily="34" charset="0"/>
                <a:cs typeface="Arial Narrow"/>
              </a:rPr>
              <a:t>engagement</a:t>
            </a:r>
            <a:endParaRPr sz="2000" dirty="0">
              <a:latin typeface="Arial Narrow" panose="020B0606020202030204" pitchFamily="34" charset="0"/>
              <a:cs typeface="Arial Narrow"/>
            </a:endParaRPr>
          </a:p>
          <a:p>
            <a:pPr>
              <a:lnSpc>
                <a:spcPct val="100000"/>
              </a:lnSpc>
              <a:spcBef>
                <a:spcPts val="44"/>
              </a:spcBef>
              <a:buFont typeface="Microsoft Sans Serif"/>
              <a:buChar char="▪"/>
            </a:pPr>
            <a:endParaRPr sz="2050" dirty="0">
              <a:latin typeface="Arial Narrow" panose="020B0606020202030204" pitchFamily="34" charset="0"/>
              <a:cs typeface="Times New Roman"/>
            </a:endParaRPr>
          </a:p>
          <a:p>
            <a:pPr marL="355600" marR="280670" indent="-342900">
              <a:lnSpc>
                <a:spcPct val="100000"/>
              </a:lnSpc>
              <a:buFont typeface="Microsoft Sans Serif"/>
              <a:buChar char="▪"/>
              <a:tabLst>
                <a:tab pos="356235" algn="l"/>
              </a:tabLst>
            </a:pPr>
            <a:r>
              <a:rPr sz="2000" spc="-20" dirty="0">
                <a:latin typeface="Arial Narrow" panose="020B0606020202030204" pitchFamily="34" charset="0"/>
                <a:cs typeface="Arial Narrow"/>
              </a:rPr>
              <a:t>O</a:t>
            </a:r>
            <a:r>
              <a:rPr sz="2000" spc="-10" dirty="0">
                <a:latin typeface="Arial Narrow" panose="020B0606020202030204" pitchFamily="34" charset="0"/>
                <a:cs typeface="Arial Narrow"/>
              </a:rPr>
              <a:t>v</a:t>
            </a:r>
            <a:r>
              <a:rPr sz="2000" spc="-15" dirty="0">
                <a:latin typeface="Arial Narrow" panose="020B0606020202030204" pitchFamily="34" charset="0"/>
                <a:cs typeface="Arial Narrow"/>
              </a:rPr>
              <a:t>e</a:t>
            </a:r>
            <a:r>
              <a:rPr sz="2000" spc="-10" dirty="0">
                <a:latin typeface="Arial Narrow" panose="020B0606020202030204" pitchFamily="34" charset="0"/>
                <a:cs typeface="Arial Narrow"/>
              </a:rPr>
              <a:t>r</a:t>
            </a:r>
            <a:r>
              <a:rPr sz="2000" spc="-45" dirty="0"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-15" dirty="0">
                <a:latin typeface="Arial Narrow" panose="020B0606020202030204" pitchFamily="34" charset="0"/>
                <a:cs typeface="Arial Narrow"/>
              </a:rPr>
              <a:t>10m</a:t>
            </a:r>
            <a:r>
              <a:rPr sz="2000" spc="-45" dirty="0"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-15" dirty="0">
                <a:latin typeface="Arial Narrow" panose="020B0606020202030204" pitchFamily="34" charset="0"/>
                <a:cs typeface="Arial Narrow"/>
              </a:rPr>
              <a:t>combine</a:t>
            </a:r>
            <a:r>
              <a:rPr sz="2000" spc="-10" dirty="0">
                <a:latin typeface="Arial Narrow" panose="020B0606020202030204" pitchFamily="34" charset="0"/>
                <a:cs typeface="Arial Narrow"/>
              </a:rPr>
              <a:t>d</a:t>
            </a:r>
            <a:r>
              <a:rPr sz="2000" spc="-45" dirty="0"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-15" dirty="0">
                <a:latin typeface="Arial Narrow" panose="020B0606020202030204" pitchFamily="34" charset="0"/>
                <a:cs typeface="Arial Narrow"/>
              </a:rPr>
              <a:t>earne</a:t>
            </a:r>
            <a:r>
              <a:rPr sz="2000" spc="-10" dirty="0">
                <a:latin typeface="Arial Narrow" panose="020B0606020202030204" pitchFamily="34" charset="0"/>
                <a:cs typeface="Arial Narrow"/>
              </a:rPr>
              <a:t>d</a:t>
            </a:r>
            <a:r>
              <a:rPr sz="2000" spc="-40" dirty="0"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-15" dirty="0">
                <a:latin typeface="Arial Narrow" panose="020B0606020202030204" pitchFamily="34" charset="0"/>
                <a:cs typeface="Arial Narrow"/>
              </a:rPr>
              <a:t>impres</a:t>
            </a:r>
            <a:r>
              <a:rPr sz="2000" spc="-5" dirty="0">
                <a:latin typeface="Arial Narrow" panose="020B0606020202030204" pitchFamily="34" charset="0"/>
                <a:cs typeface="Arial Narrow"/>
              </a:rPr>
              <a:t>s</a:t>
            </a:r>
            <a:r>
              <a:rPr sz="2000" spc="-15" dirty="0">
                <a:latin typeface="Arial Narrow" panose="020B0606020202030204" pitchFamily="34" charset="0"/>
                <a:cs typeface="Arial Narrow"/>
              </a:rPr>
              <a:t>ion</a:t>
            </a:r>
            <a:r>
              <a:rPr sz="2000" spc="-10" dirty="0">
                <a:latin typeface="Arial Narrow" panose="020B0606020202030204" pitchFamily="34" charset="0"/>
                <a:cs typeface="Arial Narrow"/>
              </a:rPr>
              <a:t>s</a:t>
            </a:r>
            <a:r>
              <a:rPr sz="2000" spc="-40" dirty="0"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-15" dirty="0">
                <a:latin typeface="Arial Narrow" panose="020B0606020202030204" pitchFamily="34" charset="0"/>
                <a:cs typeface="Arial Narrow"/>
              </a:rPr>
              <a:t>acro</a:t>
            </a:r>
            <a:r>
              <a:rPr sz="2000" spc="-5" dirty="0">
                <a:latin typeface="Arial Narrow" panose="020B0606020202030204" pitchFamily="34" charset="0"/>
                <a:cs typeface="Arial Narrow"/>
              </a:rPr>
              <a:t>s</a:t>
            </a:r>
            <a:r>
              <a:rPr sz="2000" spc="-10" dirty="0">
                <a:latin typeface="Arial Narrow" panose="020B0606020202030204" pitchFamily="34" charset="0"/>
                <a:cs typeface="Arial Narrow"/>
              </a:rPr>
              <a:t>s</a:t>
            </a:r>
            <a:r>
              <a:rPr sz="2000" spc="-5" dirty="0"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-15" dirty="0">
                <a:latin typeface="Arial Narrow" panose="020B0606020202030204" pitchFamily="34" charset="0"/>
                <a:cs typeface="Arial Narrow"/>
              </a:rPr>
              <a:t>so</a:t>
            </a:r>
            <a:r>
              <a:rPr sz="2000" spc="-10" dirty="0">
                <a:latin typeface="Arial Narrow" panose="020B0606020202030204" pitchFamily="34" charset="0"/>
                <a:cs typeface="Arial Narrow"/>
              </a:rPr>
              <a:t>c</a:t>
            </a:r>
            <a:r>
              <a:rPr sz="2000" spc="-15" dirty="0">
                <a:latin typeface="Arial Narrow" panose="020B0606020202030204" pitchFamily="34" charset="0"/>
                <a:cs typeface="Arial Narrow"/>
              </a:rPr>
              <a:t>ia</a:t>
            </a:r>
            <a:r>
              <a:rPr sz="2000" spc="-5" dirty="0">
                <a:latin typeface="Arial Narrow" panose="020B0606020202030204" pitchFamily="34" charset="0"/>
                <a:cs typeface="Arial Narrow"/>
              </a:rPr>
              <a:t>l</a:t>
            </a:r>
            <a:r>
              <a:rPr sz="2000" spc="-45" dirty="0"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-15" dirty="0">
                <a:latin typeface="Arial Narrow" panose="020B0606020202030204" pitchFamily="34" charset="0"/>
                <a:cs typeface="Arial Narrow"/>
              </a:rPr>
              <a:t>medi</a:t>
            </a:r>
            <a:r>
              <a:rPr sz="2000" spc="-10" dirty="0">
                <a:latin typeface="Arial Narrow" panose="020B0606020202030204" pitchFamily="34" charset="0"/>
                <a:cs typeface="Arial Narrow"/>
              </a:rPr>
              <a:t>a</a:t>
            </a:r>
            <a:r>
              <a:rPr sz="2000" spc="-45" dirty="0"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-15" dirty="0">
                <a:latin typeface="Arial Narrow" panose="020B0606020202030204" pitchFamily="34" charset="0"/>
                <a:cs typeface="Arial Narrow"/>
              </a:rPr>
              <a:t>an</a:t>
            </a:r>
            <a:r>
              <a:rPr sz="2000" spc="-10" dirty="0">
                <a:latin typeface="Arial Narrow" panose="020B0606020202030204" pitchFamily="34" charset="0"/>
                <a:cs typeface="Arial Narrow"/>
              </a:rPr>
              <a:t>d</a:t>
            </a:r>
            <a:r>
              <a:rPr sz="2000" spc="-45" dirty="0"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-10" dirty="0">
                <a:latin typeface="Arial Narrow" panose="020B0606020202030204" pitchFamily="34" charset="0"/>
                <a:cs typeface="Arial Narrow"/>
              </a:rPr>
              <a:t>traditional</a:t>
            </a:r>
            <a:r>
              <a:rPr sz="2000" spc="-65" dirty="0"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-15" dirty="0">
                <a:latin typeface="Arial Narrow" panose="020B0606020202030204" pitchFamily="34" charset="0"/>
                <a:cs typeface="Arial Narrow"/>
              </a:rPr>
              <a:t>media</a:t>
            </a:r>
            <a:endParaRPr sz="2000" dirty="0">
              <a:latin typeface="Arial Narrow" panose="020B0606020202030204" pitchFamily="34" charset="0"/>
              <a:cs typeface="Arial Narrow"/>
            </a:endParaRPr>
          </a:p>
        </p:txBody>
      </p:sp>
      <p:pic>
        <p:nvPicPr>
          <p:cNvPr id="10" name="Google Shape;2174;p177">
            <a:extLst>
              <a:ext uri="{FF2B5EF4-FFF2-40B4-BE49-F238E27FC236}">
                <a16:creationId xmlns:a16="http://schemas.microsoft.com/office/drawing/2014/main" id="{F4061514-2A0A-784B-168B-1596D8629B9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0296" y="189409"/>
            <a:ext cx="4147754" cy="647918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23F524E-A074-51C3-0FA6-C01AD0A4D32F}"/>
              </a:ext>
            </a:extLst>
          </p:cNvPr>
          <p:cNvSpPr/>
          <p:nvPr/>
        </p:nvSpPr>
        <p:spPr>
          <a:xfrm>
            <a:off x="7136798" y="305957"/>
            <a:ext cx="3752850" cy="6246086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FC8B9B4-489B-107A-BC63-A20AF4AD7A9C}"/>
              </a:ext>
            </a:extLst>
          </p:cNvPr>
          <p:cNvGrpSpPr/>
          <p:nvPr/>
        </p:nvGrpSpPr>
        <p:grpSpPr>
          <a:xfrm>
            <a:off x="7723855" y="1961153"/>
            <a:ext cx="2540635" cy="386715"/>
            <a:chOff x="4596163" y="2980328"/>
            <a:chExt cx="2540635" cy="386715"/>
          </a:xfrm>
        </p:grpSpPr>
        <p:sp>
          <p:nvSpPr>
            <p:cNvPr id="15" name="object 6">
              <a:extLst>
                <a:ext uri="{FF2B5EF4-FFF2-40B4-BE49-F238E27FC236}">
                  <a16:creationId xmlns:a16="http://schemas.microsoft.com/office/drawing/2014/main" id="{7B596FB9-E0F0-5DC4-4105-6201597C8747}"/>
                </a:ext>
              </a:extLst>
            </p:cNvPr>
            <p:cNvSpPr/>
            <p:nvPr/>
          </p:nvSpPr>
          <p:spPr>
            <a:xfrm>
              <a:off x="4596163" y="2980328"/>
              <a:ext cx="2540635" cy="386715"/>
            </a:xfrm>
            <a:custGeom>
              <a:avLst/>
              <a:gdLst/>
              <a:ahLst/>
              <a:cxnLst/>
              <a:rect l="l" t="t" r="r" b="b"/>
              <a:pathLst>
                <a:path w="2540634" h="386714">
                  <a:moveTo>
                    <a:pt x="2476134" y="0"/>
                  </a:moveTo>
                  <a:lnTo>
                    <a:pt x="61884" y="48"/>
                  </a:lnTo>
                  <a:lnTo>
                    <a:pt x="23084" y="14996"/>
                  </a:lnTo>
                  <a:lnTo>
                    <a:pt x="1622" y="49955"/>
                  </a:lnTo>
                  <a:lnTo>
                    <a:pt x="0" y="64373"/>
                  </a:lnTo>
                  <a:lnTo>
                    <a:pt x="49" y="324473"/>
                  </a:lnTo>
                  <a:lnTo>
                    <a:pt x="15007" y="363259"/>
                  </a:lnTo>
                  <a:lnTo>
                    <a:pt x="49977" y="384712"/>
                  </a:lnTo>
                  <a:lnTo>
                    <a:pt x="64404" y="386333"/>
                  </a:lnTo>
                  <a:lnTo>
                    <a:pt x="2478651" y="386285"/>
                  </a:lnTo>
                  <a:lnTo>
                    <a:pt x="2517428" y="371334"/>
                  </a:lnTo>
                  <a:lnTo>
                    <a:pt x="2538885" y="336359"/>
                  </a:lnTo>
                  <a:lnTo>
                    <a:pt x="2540507" y="321929"/>
                  </a:lnTo>
                  <a:lnTo>
                    <a:pt x="2540460" y="61880"/>
                  </a:lnTo>
                  <a:lnTo>
                    <a:pt x="2525519" y="23089"/>
                  </a:lnTo>
                  <a:lnTo>
                    <a:pt x="2490556" y="1623"/>
                  </a:lnTo>
                  <a:lnTo>
                    <a:pt x="2476134" y="0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7">
              <a:extLst>
                <a:ext uri="{FF2B5EF4-FFF2-40B4-BE49-F238E27FC236}">
                  <a16:creationId xmlns:a16="http://schemas.microsoft.com/office/drawing/2014/main" id="{7F7D4D17-3A53-0FAC-3017-E0C74D30275E}"/>
                </a:ext>
              </a:extLst>
            </p:cNvPr>
            <p:cNvSpPr txBox="1"/>
            <p:nvPr/>
          </p:nvSpPr>
          <p:spPr>
            <a:xfrm>
              <a:off x="4844481" y="3006817"/>
              <a:ext cx="2113915" cy="30543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sz="1000" dirty="0">
                  <a:solidFill>
                    <a:srgbClr val="FFFFFF"/>
                  </a:solidFill>
                  <a:latin typeface="Abadi" panose="020F0502020204030204" pitchFamily="34" charset="0"/>
                  <a:ea typeface="ADLaM Display" panose="020F0502020204030204" pitchFamily="2" charset="0"/>
                  <a:cs typeface="ADLaM Display" panose="020F0502020204030204" pitchFamily="2" charset="0"/>
                </a:rPr>
                <a:t>Con</a:t>
              </a:r>
              <a:r>
                <a:rPr sz="1000" spc="-5" dirty="0">
                  <a:solidFill>
                    <a:srgbClr val="FFFFFF"/>
                  </a:solidFill>
                  <a:latin typeface="Abadi" panose="020F0502020204030204" pitchFamily="34" charset="0"/>
                  <a:ea typeface="ADLaM Display" panose="020F0502020204030204" pitchFamily="2" charset="0"/>
                  <a:cs typeface="ADLaM Display" panose="020F0502020204030204" pitchFamily="2" charset="0"/>
                </a:rPr>
                <a:t>gratula</a:t>
              </a:r>
              <a:r>
                <a:rPr sz="1000" dirty="0">
                  <a:solidFill>
                    <a:srgbClr val="FFFFFF"/>
                  </a:solidFill>
                  <a:latin typeface="Abadi" panose="020F0502020204030204" pitchFamily="34" charset="0"/>
                  <a:ea typeface="ADLaM Display" panose="020F0502020204030204" pitchFamily="2" charset="0"/>
                  <a:cs typeface="ADLaM Display" panose="020F0502020204030204" pitchFamily="2" charset="0"/>
                </a:rPr>
                <a:t>tions</a:t>
              </a:r>
              <a:r>
                <a:rPr sz="1000" spc="50" dirty="0">
                  <a:solidFill>
                    <a:srgbClr val="FFFFFF"/>
                  </a:solidFill>
                  <a:latin typeface="Abadi" panose="020F0502020204030204" pitchFamily="34" charset="0"/>
                  <a:ea typeface="ADLaM Display" panose="020F0502020204030204" pitchFamily="2" charset="0"/>
                  <a:cs typeface="ADLaM Display" panose="020F0502020204030204" pitchFamily="2" charset="0"/>
                </a:rPr>
                <a:t> </a:t>
              </a:r>
              <a:r>
                <a:rPr sz="1000" dirty="0">
                  <a:solidFill>
                    <a:srgbClr val="FFFFFF"/>
                  </a:solidFill>
                  <a:latin typeface="Abadi" panose="020F0502020204030204" pitchFamily="34" charset="0"/>
                  <a:ea typeface="ADLaM Display" panose="020F0502020204030204" pitchFamily="2" charset="0"/>
                  <a:cs typeface="ADLaM Display" panose="020F0502020204030204" pitchFamily="2" charset="0"/>
                </a:rPr>
                <a:t>you</a:t>
              </a:r>
              <a:r>
                <a:rPr sz="1000" spc="60" dirty="0">
                  <a:solidFill>
                    <a:srgbClr val="FFFFFF"/>
                  </a:solidFill>
                  <a:latin typeface="Abadi" panose="020F0502020204030204" pitchFamily="34" charset="0"/>
                  <a:ea typeface="ADLaM Display" panose="020F0502020204030204" pitchFamily="2" charset="0"/>
                  <a:cs typeface="ADLaM Display" panose="020F0502020204030204" pitchFamily="2" charset="0"/>
                </a:rPr>
                <a:t> </a:t>
              </a:r>
              <a:r>
                <a:rPr sz="1000" dirty="0">
                  <a:solidFill>
                    <a:srgbClr val="FFFFFF"/>
                  </a:solidFill>
                  <a:latin typeface="Abadi" panose="020F0502020204030204" pitchFamily="34" charset="0"/>
                  <a:ea typeface="ADLaM Display" panose="020F0502020204030204" pitchFamily="2" charset="0"/>
                  <a:cs typeface="ADLaM Display" panose="020F0502020204030204" pitchFamily="2" charset="0"/>
                </a:rPr>
                <a:t>have</a:t>
              </a:r>
              <a:r>
                <a:rPr sz="1000" spc="60" dirty="0">
                  <a:solidFill>
                    <a:srgbClr val="FFFFFF"/>
                  </a:solidFill>
                  <a:latin typeface="Abadi" panose="020F0502020204030204" pitchFamily="34" charset="0"/>
                  <a:ea typeface="ADLaM Display" panose="020F0502020204030204" pitchFamily="2" charset="0"/>
                  <a:cs typeface="ADLaM Display" panose="020F0502020204030204" pitchFamily="2" charset="0"/>
                </a:rPr>
                <a:t> </a:t>
              </a:r>
              <a:r>
                <a:rPr sz="1000" spc="-5" dirty="0">
                  <a:solidFill>
                    <a:srgbClr val="FFFFFF"/>
                  </a:solidFill>
                  <a:latin typeface="Abadi" panose="020F0502020204030204" pitchFamily="34" charset="0"/>
                  <a:ea typeface="ADLaM Display" panose="020F0502020204030204" pitchFamily="2" charset="0"/>
                  <a:cs typeface="ADLaM Display" panose="020F0502020204030204" pitchFamily="2" charset="0"/>
                </a:rPr>
                <a:t>j</a:t>
              </a:r>
              <a:r>
                <a:rPr sz="1000" dirty="0">
                  <a:solidFill>
                    <a:srgbClr val="FFFFFF"/>
                  </a:solidFill>
                  <a:latin typeface="Abadi" panose="020F0502020204030204" pitchFamily="34" charset="0"/>
                  <a:ea typeface="ADLaM Display" panose="020F0502020204030204" pitchFamily="2" charset="0"/>
                  <a:cs typeface="ADLaM Display" panose="020F0502020204030204" pitchFamily="2" charset="0"/>
                </a:rPr>
                <a:t>ust</a:t>
              </a:r>
              <a:r>
                <a:rPr sz="1000" spc="70" dirty="0">
                  <a:solidFill>
                    <a:srgbClr val="FFFFFF"/>
                  </a:solidFill>
                  <a:latin typeface="Abadi" panose="020F0502020204030204" pitchFamily="34" charset="0"/>
                  <a:ea typeface="ADLaM Display" panose="020F0502020204030204" pitchFamily="2" charset="0"/>
                  <a:cs typeface="ADLaM Display" panose="020F0502020204030204" pitchFamily="2" charset="0"/>
                </a:rPr>
                <a:t> </a:t>
              </a:r>
              <a:r>
                <a:rPr sz="1000" dirty="0">
                  <a:solidFill>
                    <a:srgbClr val="FFFFFF"/>
                  </a:solidFill>
                  <a:latin typeface="Abadi" panose="020F0502020204030204" pitchFamily="34" charset="0"/>
                  <a:ea typeface="ADLaM Display" panose="020F0502020204030204" pitchFamily="2" charset="0"/>
                  <a:cs typeface="ADLaM Display" panose="020F0502020204030204" pitchFamily="2" charset="0"/>
                </a:rPr>
                <a:t>hel</a:t>
              </a:r>
              <a:r>
                <a:rPr sz="1000" spc="-5" dirty="0">
                  <a:solidFill>
                    <a:srgbClr val="FFFFFF"/>
                  </a:solidFill>
                  <a:latin typeface="Abadi" panose="020F0502020204030204" pitchFamily="34" charset="0"/>
                  <a:ea typeface="ADLaM Display" panose="020F0502020204030204" pitchFamily="2" charset="0"/>
                  <a:cs typeface="ADLaM Display" panose="020F0502020204030204" pitchFamily="2" charset="0"/>
                </a:rPr>
                <a:t>ped</a:t>
              </a:r>
              <a:endParaRPr sz="1000" dirty="0">
                <a:latin typeface="Abadi" panose="020F0502020204030204" pitchFamily="34" charset="0"/>
                <a:ea typeface="ADLaM Display" panose="020F0502020204030204" pitchFamily="2" charset="0"/>
                <a:cs typeface="ADLaM Display" panose="020F0502020204030204" pitchFamily="2" charset="0"/>
              </a:endParaRPr>
            </a:p>
            <a:p>
              <a:pPr marL="1270" algn="ctr">
                <a:lnSpc>
                  <a:spcPct val="100000"/>
                </a:lnSpc>
              </a:pPr>
              <a:r>
                <a:rPr lang="en-US" sz="1000" spc="65" dirty="0">
                  <a:solidFill>
                    <a:srgbClr val="FFFFFF"/>
                  </a:solidFill>
                  <a:latin typeface="Abadi" panose="020F0502020204030204" pitchFamily="34" charset="0"/>
                  <a:ea typeface="ADLaM Display" panose="020F0502020204030204" pitchFamily="2" charset="0"/>
                  <a:cs typeface="ADLaM Display" panose="020F0502020204030204" pitchFamily="2" charset="0"/>
                </a:rPr>
                <a:t>Helped</a:t>
              </a:r>
              <a:r>
                <a:rPr sz="1000" spc="65" dirty="0">
                  <a:solidFill>
                    <a:srgbClr val="FFFFFF"/>
                  </a:solidFill>
                  <a:latin typeface="Abadi" panose="020F0502020204030204" pitchFamily="34" charset="0"/>
                  <a:ea typeface="ADLaM Display" panose="020F0502020204030204" pitchFamily="2" charset="0"/>
                  <a:cs typeface="ADLaM Display" panose="020F0502020204030204" pitchFamily="2" charset="0"/>
                </a:rPr>
                <a:t> </a:t>
              </a:r>
              <a:r>
                <a:rPr sz="1000" dirty="0">
                  <a:solidFill>
                    <a:srgbClr val="FFFFFF"/>
                  </a:solidFill>
                  <a:latin typeface="Abadi" panose="020F0502020204030204" pitchFamily="34" charset="0"/>
                  <a:ea typeface="ADLaM Display" panose="020F0502020204030204" pitchFamily="2" charset="0"/>
                  <a:cs typeface="ADLaM Display" panose="020F0502020204030204" pitchFamily="2" charset="0"/>
                </a:rPr>
                <a:t>3</a:t>
              </a:r>
              <a:r>
                <a:rPr sz="1000" spc="60" dirty="0">
                  <a:solidFill>
                    <a:srgbClr val="FFFFFF"/>
                  </a:solidFill>
                  <a:latin typeface="Abadi" panose="020F0502020204030204" pitchFamily="34" charset="0"/>
                  <a:ea typeface="ADLaM Display" panose="020F0502020204030204" pitchFamily="2" charset="0"/>
                  <a:cs typeface="ADLaM Display" panose="020F0502020204030204" pitchFamily="2" charset="0"/>
                </a:rPr>
                <a:t> </a:t>
              </a:r>
              <a:r>
                <a:rPr lang="en-US" sz="1000" spc="60" dirty="0">
                  <a:solidFill>
                    <a:srgbClr val="FFFFFF"/>
                  </a:solidFill>
                  <a:latin typeface="Abadi" panose="020F0502020204030204" pitchFamily="34" charset="0"/>
                  <a:ea typeface="ADLaM Display" panose="020F0502020204030204" pitchFamily="2" charset="0"/>
                  <a:cs typeface="ADLaM Display" panose="020F0502020204030204" pitchFamily="2" charset="0"/>
                </a:rPr>
                <a:t>Clubfoot </a:t>
              </a:r>
              <a:r>
                <a:rPr sz="1000" spc="-5" dirty="0">
                  <a:solidFill>
                    <a:srgbClr val="FFFFFF"/>
                  </a:solidFill>
                  <a:latin typeface="Abadi" panose="020F0502020204030204" pitchFamily="34" charset="0"/>
                  <a:ea typeface="ADLaM Display" panose="020F0502020204030204" pitchFamily="2" charset="0"/>
                  <a:cs typeface="ADLaM Display" panose="020F0502020204030204" pitchFamily="2" charset="0"/>
                </a:rPr>
                <a:t>C</a:t>
              </a:r>
              <a:r>
                <a:rPr sz="1000" dirty="0">
                  <a:solidFill>
                    <a:srgbClr val="FFFFFF"/>
                  </a:solidFill>
                  <a:latin typeface="Abadi" panose="020F0502020204030204" pitchFamily="34" charset="0"/>
                  <a:ea typeface="ADLaM Display" panose="020F0502020204030204" pitchFamily="2" charset="0"/>
                  <a:cs typeface="ADLaM Display" panose="020F0502020204030204" pitchFamily="2" charset="0"/>
                </a:rPr>
                <a:t>h</a:t>
              </a:r>
              <a:r>
                <a:rPr sz="1000" spc="-5" dirty="0">
                  <a:solidFill>
                    <a:srgbClr val="FFFFFF"/>
                  </a:solidFill>
                  <a:latin typeface="Abadi" panose="020F0502020204030204" pitchFamily="34" charset="0"/>
                  <a:ea typeface="ADLaM Display" panose="020F0502020204030204" pitchFamily="2" charset="0"/>
                  <a:cs typeface="ADLaM Display" panose="020F0502020204030204" pitchFamily="2" charset="0"/>
                </a:rPr>
                <a:t>i</a:t>
              </a:r>
              <a:r>
                <a:rPr sz="1000" dirty="0">
                  <a:solidFill>
                    <a:srgbClr val="FFFFFF"/>
                  </a:solidFill>
                  <a:latin typeface="Abadi" panose="020F0502020204030204" pitchFamily="34" charset="0"/>
                  <a:ea typeface="ADLaM Display" panose="020F0502020204030204" pitchFamily="2" charset="0"/>
                  <a:cs typeface="ADLaM Display" panose="020F0502020204030204" pitchFamily="2" charset="0"/>
                </a:rPr>
                <a:t>l</a:t>
              </a:r>
              <a:r>
                <a:rPr sz="1000" spc="-5" dirty="0">
                  <a:solidFill>
                    <a:srgbClr val="FFFFFF"/>
                  </a:solidFill>
                  <a:latin typeface="Abadi" panose="020F0502020204030204" pitchFamily="34" charset="0"/>
                  <a:ea typeface="ADLaM Display" panose="020F0502020204030204" pitchFamily="2" charset="0"/>
                  <a:cs typeface="ADLaM Display" panose="020F0502020204030204" pitchFamily="2" charset="0"/>
                </a:rPr>
                <a:t>dren!!!</a:t>
              </a:r>
              <a:r>
                <a:rPr sz="1000" dirty="0">
                  <a:solidFill>
                    <a:srgbClr val="FFFFFF"/>
                  </a:solidFill>
                  <a:latin typeface="Abadi" panose="020F0502020204030204" pitchFamily="34" charset="0"/>
                  <a:ea typeface="ADLaM Display" panose="020F0502020204030204" pitchFamily="2" charset="0"/>
                  <a:cs typeface="ADLaM Display" panose="020F0502020204030204" pitchFamily="2" charset="0"/>
                </a:rPr>
                <a:t>!</a:t>
              </a:r>
              <a:endParaRPr sz="1000" dirty="0">
                <a:latin typeface="Abadi" panose="020F0502020204030204" pitchFamily="34" charset="0"/>
                <a:ea typeface="ADLaM Display" panose="020F0502020204030204" pitchFamily="2" charset="0"/>
                <a:cs typeface="ADLaM Display" panose="020F0502020204030204" pitchFamily="2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2067E8A9-9970-A559-DC63-3E71ADF1B5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149" y="6300242"/>
            <a:ext cx="1248697" cy="46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064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40" y="1216986"/>
            <a:ext cx="4163060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1" i="0" u="none" strike="noStrike" kern="1200" cap="none" spc="-25" normalizeH="0" baseline="0" noProof="0" dirty="0">
                <a:ln>
                  <a:noFill/>
                </a:ln>
                <a:solidFill>
                  <a:srgbClr val="C55A10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WHY</a:t>
            </a:r>
            <a:r>
              <a:rPr kumimoji="0" sz="3200" b="1" i="0" u="none" strike="noStrike" kern="1200" cap="none" spc="-125" normalizeH="0" baseline="0" noProof="0" dirty="0">
                <a:ln>
                  <a:noFill/>
                </a:ln>
                <a:solidFill>
                  <a:srgbClr val="C55A1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200" b="1" i="0" u="none" strike="noStrike" kern="1200" cap="none" spc="-20" normalizeH="0" baseline="0" noProof="0" dirty="0">
                <a:ln>
                  <a:noFill/>
                </a:ln>
                <a:solidFill>
                  <a:srgbClr val="C55A10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WE</a:t>
            </a:r>
            <a:r>
              <a:rPr kumimoji="0" sz="3200" b="1" i="0" u="none" strike="noStrike" kern="1200" cap="none" spc="-75" normalizeH="0" baseline="0" noProof="0" dirty="0">
                <a:ln>
                  <a:noFill/>
                </a:ln>
                <a:solidFill>
                  <a:srgbClr val="C55A1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200" b="1" i="0" u="none" strike="noStrike" kern="1200" cap="none" spc="-20" normalizeH="0" baseline="0" noProof="0" dirty="0">
                <a:ln>
                  <a:noFill/>
                </a:ln>
                <a:solidFill>
                  <a:srgbClr val="C55A10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LO</a:t>
            </a:r>
            <a:r>
              <a:rPr kumimoji="0" sz="3200" b="1" i="0" u="none" strike="noStrike" kern="1200" cap="none" spc="-30" normalizeH="0" baseline="0" noProof="0" dirty="0">
                <a:ln>
                  <a:noFill/>
                </a:ln>
                <a:solidFill>
                  <a:srgbClr val="C55A10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V</a:t>
            </a:r>
            <a:r>
              <a:rPr kumimoji="0" sz="3200" b="1" i="0" u="none" strike="noStrike" kern="1200" cap="none" spc="-20" normalizeH="0" baseline="0" noProof="0" dirty="0">
                <a:ln>
                  <a:noFill/>
                </a:ln>
                <a:solidFill>
                  <a:srgbClr val="C55A10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E</a:t>
            </a:r>
            <a:r>
              <a:rPr kumimoji="0" sz="3200" b="1" i="0" u="none" strike="noStrike" kern="1200" cap="none" spc="-75" normalizeH="0" baseline="0" noProof="0" dirty="0">
                <a:ln>
                  <a:noFill/>
                </a:ln>
                <a:solidFill>
                  <a:srgbClr val="C55A1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200" b="1" i="0" u="none" strike="noStrike" kern="1200" cap="none" spc="-15" normalizeH="0" baseline="0" noProof="0" dirty="0">
                <a:ln>
                  <a:noFill/>
                </a:ln>
                <a:solidFill>
                  <a:srgbClr val="C55A10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THIS</a:t>
            </a:r>
            <a:r>
              <a:rPr kumimoji="0" sz="3200" b="1" i="0" u="none" strike="noStrike" kern="1200" cap="none" spc="-75" normalizeH="0" baseline="0" noProof="0" dirty="0">
                <a:ln>
                  <a:noFill/>
                </a:ln>
                <a:solidFill>
                  <a:srgbClr val="C55A1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200" b="1" i="0" u="none" strike="noStrike" kern="1200" cap="none" spc="-15" normalizeH="0" baseline="0" noProof="0" dirty="0">
                <a:ln>
                  <a:noFill/>
                </a:ln>
                <a:solidFill>
                  <a:srgbClr val="C55A10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ID</a:t>
            </a:r>
            <a:r>
              <a:rPr kumimoji="0" sz="3200" b="1" i="0" u="none" strike="noStrike" kern="1200" cap="none" spc="-30" normalizeH="0" baseline="0" noProof="0" dirty="0">
                <a:ln>
                  <a:noFill/>
                </a:ln>
                <a:solidFill>
                  <a:srgbClr val="C55A10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E</a:t>
            </a:r>
            <a:r>
              <a:rPr kumimoji="0" sz="3200" b="1" i="0" u="none" strike="noStrike" kern="1200" cap="none" spc="-20" normalizeH="0" baseline="0" noProof="0" dirty="0">
                <a:ln>
                  <a:noFill/>
                </a:ln>
                <a:solidFill>
                  <a:srgbClr val="C55A10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A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2862" y="2028566"/>
            <a:ext cx="10973435" cy="37240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Microsoft Sans Serif"/>
              <a:buChar char="▪"/>
              <a:tabLst>
                <a:tab pos="355600" algn="l"/>
              </a:tabLst>
              <a:defRPr/>
            </a:pP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I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t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is</a:t>
            </a:r>
            <a:r>
              <a:rPr kumimoji="0" sz="20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a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n</a:t>
            </a:r>
            <a:r>
              <a:rPr kumimoji="0" sz="20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innovat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i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v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e</a:t>
            </a:r>
            <a:r>
              <a:rPr kumimoji="0" sz="20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way</a:t>
            </a:r>
            <a:r>
              <a:rPr kumimoji="0" sz="20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to</a:t>
            </a:r>
            <a:r>
              <a:rPr kumimoji="0" sz="20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dri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ve</a:t>
            </a:r>
            <a:r>
              <a:rPr kumimoji="0" sz="20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awarene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s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s</a:t>
            </a:r>
            <a:r>
              <a:rPr kumimoji="0" sz="20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toward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s</a:t>
            </a:r>
            <a:r>
              <a:rPr kumimoji="0" sz="20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th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e</a:t>
            </a:r>
            <a:r>
              <a:rPr kumimoji="0" lang="en-US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Clubfoot Condition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2"/>
              </a:spcBef>
              <a:spcAft>
                <a:spcPts val="0"/>
              </a:spcAft>
              <a:buClrTx/>
              <a:buSzTx/>
              <a:buFont typeface="Microsoft Sans Serif"/>
              <a:buChar char="▪"/>
              <a:tabLst/>
              <a:defRPr/>
            </a:pPr>
            <a:endParaRPr kumimoji="0" sz="2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Microsoft Sans Serif"/>
              <a:buChar char="▪"/>
              <a:tabLst>
                <a:tab pos="355600" algn="l"/>
              </a:tabLst>
              <a:defRPr/>
            </a:pP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I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t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is</a:t>
            </a:r>
            <a:r>
              <a:rPr kumimoji="0" sz="20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a</a:t>
            </a:r>
            <a:r>
              <a:rPr kumimoji="0" sz="20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fu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n</a:t>
            </a:r>
            <a:r>
              <a:rPr kumimoji="0" sz="20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way</a:t>
            </a:r>
            <a:r>
              <a:rPr kumimoji="0" sz="20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o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f</a:t>
            </a:r>
            <a:r>
              <a:rPr kumimoji="0" sz="20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show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i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n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g</a:t>
            </a:r>
            <a:r>
              <a:rPr kumimoji="0" sz="20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s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u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ppor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t</a:t>
            </a:r>
            <a:r>
              <a:rPr kumimoji="0" sz="20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an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d</a:t>
            </a:r>
            <a:r>
              <a:rPr kumimoji="0" sz="20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co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n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cer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n</a:t>
            </a:r>
            <a:r>
              <a:rPr kumimoji="0" sz="20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with</a:t>
            </a:r>
            <a:r>
              <a:rPr kumimoji="0" sz="20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a</a:t>
            </a:r>
            <a:r>
              <a:rPr kumimoji="0" sz="20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purpos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e</a:t>
            </a:r>
            <a:r>
              <a:rPr kumimoji="0" sz="20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an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d</a:t>
            </a:r>
            <a:r>
              <a:rPr kumimoji="0" sz="20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without</a:t>
            </a:r>
            <a:r>
              <a:rPr kumimoji="0" sz="20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lo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s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in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g</a:t>
            </a:r>
            <a:r>
              <a:rPr kumimoji="0" sz="20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an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y</a:t>
            </a:r>
            <a:r>
              <a:rPr kumimoji="0" sz="20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c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os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t</a:t>
            </a:r>
            <a:r>
              <a:rPr kumimoji="0" sz="20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beyon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d</a:t>
            </a:r>
            <a:r>
              <a:rPr kumimoji="0" sz="20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regul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a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r</a:t>
            </a:r>
            <a:r>
              <a:rPr kumimoji="0" sz="20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gamming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expe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n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se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s/experienc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es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2"/>
              </a:spcBef>
              <a:spcAft>
                <a:spcPts val="0"/>
              </a:spcAft>
              <a:buClrTx/>
              <a:buSzTx/>
              <a:buFont typeface="Microsoft Sans Serif"/>
              <a:buChar char="▪"/>
              <a:tabLst/>
              <a:defRPr/>
            </a:pPr>
            <a:endParaRPr kumimoji="0" sz="2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55600" marR="403225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Microsoft Sans Serif"/>
              <a:buChar char="▪"/>
              <a:tabLst>
                <a:tab pos="355600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t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s</a:t>
            </a:r>
            <a:r>
              <a:rPr kumimoji="0" sz="20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a</a:t>
            </a:r>
            <a:r>
              <a:rPr kumimoji="0" sz="20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1" i="0" u="none" strike="noStrike" kern="1200" cap="none" spc="-15" normalizeH="0" baseline="0" noProof="0" dirty="0">
                <a:ln>
                  <a:noFill/>
                </a:ln>
                <a:solidFill>
                  <a:srgbClr val="B0510E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WIN</a:t>
            </a:r>
            <a:r>
              <a:rPr kumimoji="0" sz="2000" b="1" i="0" u="none" strike="noStrike" kern="1200" cap="none" spc="-55" normalizeH="0" baseline="0" noProof="0" dirty="0">
                <a:ln>
                  <a:noFill/>
                </a:ln>
                <a:solidFill>
                  <a:srgbClr val="B0510E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fo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r</a:t>
            </a:r>
            <a:r>
              <a:rPr kumimoji="0" sz="20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1" i="0" u="none" strike="noStrike" kern="1200" cap="none" spc="-15" normalizeH="0" baseline="0" noProof="0" dirty="0">
                <a:ln>
                  <a:noFill/>
                </a:ln>
                <a:solidFill>
                  <a:srgbClr val="B0510E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ALL</a:t>
            </a:r>
            <a:r>
              <a:rPr kumimoji="0" sz="2000" b="1" i="0" u="none" strike="noStrike" kern="1200" cap="none" spc="-55" normalizeH="0" baseline="0" noProof="0" dirty="0">
                <a:ln>
                  <a:noFill/>
                </a:ln>
                <a:solidFill>
                  <a:srgbClr val="B0510E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:</a:t>
            </a:r>
            <a:r>
              <a:rPr kumimoji="0" sz="20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Clubfoot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-Chil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d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ren</a:t>
            </a:r>
            <a:r>
              <a:rPr kumimoji="0" sz="20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ge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t</a:t>
            </a:r>
            <a:r>
              <a:rPr kumimoji="0" sz="20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reversal</a:t>
            </a:r>
            <a:r>
              <a:rPr kumimoji="0" sz="20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opp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rtuni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t</a:t>
            </a:r>
            <a:r>
              <a:rPr kumimoji="0" sz="2000" b="0" i="0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y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,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0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Subway Surfers 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g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et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s</a:t>
            </a:r>
            <a:r>
              <a:rPr kumimoji="0" sz="20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milea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ge</a:t>
            </a:r>
            <a:r>
              <a:rPr kumimoji="0" sz="20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an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d</a:t>
            </a:r>
            <a:r>
              <a:rPr kumimoji="0" sz="20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Use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r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-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engagement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,</a:t>
            </a:r>
            <a:r>
              <a:rPr kumimoji="0" sz="20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an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d</a:t>
            </a:r>
            <a:r>
              <a:rPr kumimoji="0" sz="20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On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l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in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e</a:t>
            </a:r>
            <a:r>
              <a:rPr kumimoji="0" sz="20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Gamer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s</a:t>
            </a:r>
            <a:r>
              <a:rPr kumimoji="0" sz="20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Community</a:t>
            </a:r>
            <a:r>
              <a:rPr kumimoji="0" sz="20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ge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t</a:t>
            </a:r>
            <a:r>
              <a:rPr kumimoji="0" sz="20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sat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i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sfa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c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tio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n</a:t>
            </a:r>
            <a:r>
              <a:rPr kumimoji="0" sz="20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o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f</a:t>
            </a:r>
            <a:r>
              <a:rPr kumimoji="0" sz="20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doin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g</a:t>
            </a:r>
            <a:r>
              <a:rPr kumimoji="0" sz="20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a</a:t>
            </a:r>
            <a:r>
              <a:rPr kumimoji="0" sz="20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G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O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O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D</a:t>
            </a:r>
            <a:r>
              <a:rPr kumimoji="0" sz="20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dee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d</a:t>
            </a:r>
            <a:r>
              <a:rPr kumimoji="0" sz="20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an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d</a:t>
            </a:r>
            <a:r>
              <a:rPr kumimoji="0" sz="20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a</a:t>
            </a:r>
            <a:r>
              <a:rPr kumimoji="0" sz="20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Globa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l</a:t>
            </a:r>
            <a:r>
              <a:rPr kumimoji="0" sz="20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Recogni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tion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Badge</a:t>
            </a:r>
            <a:r>
              <a:rPr kumimoji="0" sz="20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from</a:t>
            </a:r>
            <a:r>
              <a:rPr kumimoji="0" sz="20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th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e</a:t>
            </a:r>
            <a:r>
              <a:rPr kumimoji="0" sz="20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Subway Suffers </a:t>
            </a:r>
            <a:r>
              <a:rPr kumimoji="0" sz="2000" b="0" i="0" u="none" strike="noStrike" kern="1200" cap="none" spc="-1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T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eam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2"/>
              </a:spcBef>
              <a:spcAft>
                <a:spcPts val="0"/>
              </a:spcAft>
              <a:buClrTx/>
              <a:buSzTx/>
              <a:buFont typeface="Microsoft Sans Serif"/>
              <a:buChar char="▪"/>
              <a:tabLst/>
              <a:defRPr/>
            </a:pPr>
            <a:endParaRPr kumimoji="0" sz="2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Microsoft Sans Serif"/>
              <a:buChar char="▪"/>
              <a:tabLst>
                <a:tab pos="355600" algn="l"/>
              </a:tabLst>
              <a:defRPr/>
            </a:pP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Leve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r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agin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g</a:t>
            </a:r>
            <a:r>
              <a:rPr kumimoji="0" sz="20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th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e</a:t>
            </a:r>
            <a:r>
              <a:rPr kumimoji="0" sz="20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Subway Suffer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Communit</a:t>
            </a:r>
            <a:r>
              <a:rPr kumimoji="0" sz="2000" b="0" i="0" u="none" strike="noStrike" kern="1200" cap="none" spc="-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y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,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ha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s</a:t>
            </a:r>
            <a:r>
              <a:rPr kumimoji="0" sz="20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the</a:t>
            </a:r>
            <a:r>
              <a:rPr kumimoji="0" sz="20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potent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i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a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l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to</a:t>
            </a:r>
            <a:r>
              <a:rPr kumimoji="0" sz="20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garne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r</a:t>
            </a:r>
            <a:r>
              <a:rPr kumimoji="0" sz="20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Earned</a:t>
            </a:r>
            <a:r>
              <a:rPr kumimoji="0" sz="20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Media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2"/>
              </a:spcBef>
              <a:spcAft>
                <a:spcPts val="0"/>
              </a:spcAft>
              <a:buClrTx/>
              <a:buSzTx/>
              <a:buFont typeface="Microsoft Sans Serif"/>
              <a:buChar char="▪"/>
              <a:tabLst/>
              <a:defRPr/>
            </a:pPr>
            <a:endParaRPr kumimoji="0" sz="2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Microsoft Sans Serif"/>
              <a:buChar char="▪"/>
              <a:tabLst>
                <a:tab pos="355600" algn="l"/>
              </a:tabLst>
              <a:defRPr/>
            </a:pP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I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t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is</a:t>
            </a:r>
            <a:r>
              <a:rPr kumimoji="0" sz="20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a</a:t>
            </a:r>
            <a:r>
              <a:rPr kumimoji="0" sz="20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cos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t-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e</a:t>
            </a:r>
            <a:r>
              <a:rPr kumimoji="0" sz="20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f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fect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i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v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e</a:t>
            </a:r>
            <a:r>
              <a:rPr kumimoji="0" sz="20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ini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t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iative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456680" y="0"/>
            <a:ext cx="5735320" cy="1031240"/>
          </a:xfrm>
          <a:custGeom>
            <a:avLst/>
            <a:gdLst/>
            <a:ahLst/>
            <a:cxnLst/>
            <a:rect l="l" t="t" r="r" b="b"/>
            <a:pathLst>
              <a:path w="5735320" h="1031240">
                <a:moveTo>
                  <a:pt x="103299" y="0"/>
                </a:moveTo>
                <a:lnTo>
                  <a:pt x="64304" y="23906"/>
                </a:lnTo>
                <a:lnTo>
                  <a:pt x="35585" y="53582"/>
                </a:lnTo>
                <a:lnTo>
                  <a:pt x="14515" y="89398"/>
                </a:lnTo>
                <a:lnTo>
                  <a:pt x="2420" y="130029"/>
                </a:lnTo>
                <a:lnTo>
                  <a:pt x="0" y="159136"/>
                </a:lnTo>
                <a:lnTo>
                  <a:pt x="107" y="862796"/>
                </a:lnTo>
                <a:lnTo>
                  <a:pt x="6933" y="905423"/>
                </a:lnTo>
                <a:lnTo>
                  <a:pt x="23434" y="943941"/>
                </a:lnTo>
                <a:lnTo>
                  <a:pt x="48285" y="977022"/>
                </a:lnTo>
                <a:lnTo>
                  <a:pt x="80157" y="1003339"/>
                </a:lnTo>
                <a:lnTo>
                  <a:pt x="117723" y="1021565"/>
                </a:lnTo>
                <a:lnTo>
                  <a:pt x="159657" y="1030373"/>
                </a:lnTo>
                <a:lnTo>
                  <a:pt x="174376" y="1030986"/>
                </a:lnTo>
                <a:lnTo>
                  <a:pt x="5566623" y="1030878"/>
                </a:lnTo>
                <a:lnTo>
                  <a:pt x="5609260" y="1024053"/>
                </a:lnTo>
                <a:lnTo>
                  <a:pt x="5647780" y="1007551"/>
                </a:lnTo>
                <a:lnTo>
                  <a:pt x="5680859" y="982701"/>
                </a:lnTo>
                <a:lnTo>
                  <a:pt x="5707172" y="950829"/>
                </a:lnTo>
                <a:lnTo>
                  <a:pt x="5725394" y="913262"/>
                </a:lnTo>
                <a:lnTo>
                  <a:pt x="5734198" y="871329"/>
                </a:lnTo>
                <a:lnTo>
                  <a:pt x="5734811" y="856610"/>
                </a:lnTo>
                <a:lnTo>
                  <a:pt x="5734704" y="152948"/>
                </a:lnTo>
                <a:lnTo>
                  <a:pt x="5727880" y="110312"/>
                </a:lnTo>
                <a:lnTo>
                  <a:pt x="5711383" y="71791"/>
                </a:lnTo>
                <a:lnTo>
                  <a:pt x="5686537" y="38712"/>
                </a:lnTo>
                <a:lnTo>
                  <a:pt x="5654667" y="12399"/>
                </a:lnTo>
                <a:lnTo>
                  <a:pt x="5631675" y="0"/>
                </a:lnTo>
                <a:lnTo>
                  <a:pt x="103299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2372" y="245007"/>
            <a:ext cx="11827255" cy="7668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58585" algn="ctr">
              <a:lnSpc>
                <a:spcPct val="100000"/>
              </a:lnSpc>
            </a:pPr>
            <a:r>
              <a:rPr lang="en-US" sz="2800" spc="280" dirty="0">
                <a:solidFill>
                  <a:srgbClr val="FFFFFF"/>
                </a:solidFill>
                <a:latin typeface="Century Gothic"/>
                <a:cs typeface="Century Gothic"/>
              </a:rPr>
              <a:t>Fun in My Shoes</a:t>
            </a:r>
            <a:endParaRPr sz="2800" dirty="0">
              <a:latin typeface="Century Gothic"/>
              <a:cs typeface="Century Gothic"/>
            </a:endParaRPr>
          </a:p>
          <a:p>
            <a:pPr marL="6454140" algn="ctr">
              <a:lnSpc>
                <a:spcPct val="100000"/>
              </a:lnSpc>
              <a:spcBef>
                <a:spcPts val="80"/>
              </a:spcBef>
            </a:pPr>
            <a:r>
              <a:rPr sz="1050" b="1" i="1" spc="-5" dirty="0">
                <a:solidFill>
                  <a:srgbClr val="FFFF00"/>
                </a:solidFill>
                <a:latin typeface="Arial Narrow"/>
                <a:cs typeface="Arial Narrow"/>
              </a:rPr>
              <a:t>Every</a:t>
            </a:r>
            <a:r>
              <a:rPr sz="1050" b="1" i="1" spc="-4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1050" b="1" i="1" spc="-40" dirty="0">
                <a:solidFill>
                  <a:srgbClr val="FFFF00"/>
                </a:solidFill>
                <a:latin typeface="Times New Roman"/>
                <a:cs typeface="Times New Roman"/>
              </a:rPr>
              <a:t>clubfoot </a:t>
            </a:r>
            <a:r>
              <a:rPr sz="1050" b="1" i="1" dirty="0">
                <a:solidFill>
                  <a:srgbClr val="FFFF00"/>
                </a:solidFill>
                <a:latin typeface="Arial Narrow"/>
                <a:cs typeface="Arial Narrow"/>
              </a:rPr>
              <a:t>child</a:t>
            </a:r>
            <a:r>
              <a:rPr sz="1050" b="1" i="1" spc="-4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050" b="1" i="1" dirty="0">
                <a:solidFill>
                  <a:srgbClr val="FFFF00"/>
                </a:solidFill>
                <a:latin typeface="Arial Narrow"/>
                <a:cs typeface="Arial Narrow"/>
              </a:rPr>
              <a:t>des</a:t>
            </a:r>
            <a:r>
              <a:rPr sz="1050" b="1" i="1" spc="-5" dirty="0">
                <a:solidFill>
                  <a:srgbClr val="FFFF00"/>
                </a:solidFill>
                <a:latin typeface="Arial Narrow"/>
                <a:cs typeface="Arial Narrow"/>
              </a:rPr>
              <a:t>erv</a:t>
            </a:r>
            <a:r>
              <a:rPr sz="1050" b="1" i="1" spc="-10" dirty="0">
                <a:solidFill>
                  <a:srgbClr val="FFFF00"/>
                </a:solidFill>
                <a:latin typeface="Arial Narrow"/>
                <a:cs typeface="Arial Narrow"/>
              </a:rPr>
              <a:t>e</a:t>
            </a:r>
            <a:r>
              <a:rPr sz="1050" b="1" i="1" dirty="0">
                <a:solidFill>
                  <a:srgbClr val="FFFF00"/>
                </a:solidFill>
                <a:latin typeface="Arial Narrow"/>
                <a:cs typeface="Arial Narrow"/>
              </a:rPr>
              <a:t>s</a:t>
            </a:r>
            <a:r>
              <a:rPr sz="1050" b="1" i="1" spc="-5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050" b="1" i="1" spc="-5" dirty="0">
                <a:solidFill>
                  <a:srgbClr val="FFFF00"/>
                </a:solidFill>
                <a:latin typeface="Arial Narrow"/>
                <a:cs typeface="Arial Narrow"/>
              </a:rPr>
              <a:t>a</a:t>
            </a:r>
            <a:r>
              <a:rPr sz="1050" b="1" i="1" dirty="0">
                <a:solidFill>
                  <a:srgbClr val="FFFF00"/>
                </a:solidFill>
                <a:latin typeface="Arial Narrow"/>
                <a:cs typeface="Arial Narrow"/>
              </a:rPr>
              <a:t>n</a:t>
            </a:r>
            <a:r>
              <a:rPr sz="1050" b="1" i="1" spc="-2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050" b="1" i="1" spc="-5" dirty="0">
                <a:solidFill>
                  <a:srgbClr val="FFFF00"/>
                </a:solidFill>
                <a:latin typeface="Arial Narrow"/>
                <a:cs typeface="Arial Narrow"/>
              </a:rPr>
              <a:t>Op</a:t>
            </a:r>
            <a:r>
              <a:rPr sz="1050" b="1" i="1" dirty="0">
                <a:solidFill>
                  <a:srgbClr val="FFFF00"/>
                </a:solidFill>
                <a:latin typeface="Arial Narrow"/>
                <a:cs typeface="Arial Narrow"/>
              </a:rPr>
              <a:t>p</a:t>
            </a:r>
            <a:r>
              <a:rPr sz="1050" b="1" i="1" spc="-5" dirty="0">
                <a:solidFill>
                  <a:srgbClr val="FFFF00"/>
                </a:solidFill>
                <a:latin typeface="Arial Narrow"/>
                <a:cs typeface="Arial Narrow"/>
              </a:rPr>
              <a:t>ortun</a:t>
            </a:r>
            <a:r>
              <a:rPr sz="1050" b="1" i="1" dirty="0">
                <a:solidFill>
                  <a:srgbClr val="FFFF00"/>
                </a:solidFill>
                <a:latin typeface="Arial Narrow"/>
                <a:cs typeface="Arial Narrow"/>
              </a:rPr>
              <a:t>ity</a:t>
            </a:r>
            <a:r>
              <a:rPr lang="en-US" sz="1050" b="1" i="1" dirty="0">
                <a:solidFill>
                  <a:srgbClr val="FFFF00"/>
                </a:solidFill>
                <a:latin typeface="Arial Narrow"/>
                <a:cs typeface="Arial Narrow"/>
              </a:rPr>
              <a:t> to have their condition reversed</a:t>
            </a:r>
            <a:r>
              <a:rPr sz="1050" b="1" i="1" dirty="0">
                <a:solidFill>
                  <a:srgbClr val="FFFF00"/>
                </a:solidFill>
                <a:latin typeface="Arial Narrow"/>
                <a:cs typeface="Arial Narrow"/>
              </a:rPr>
              <a:t>,</a:t>
            </a:r>
            <a:r>
              <a:rPr sz="1050" b="1" i="1" spc="-5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050" b="1" i="1" spc="-10" dirty="0">
                <a:solidFill>
                  <a:srgbClr val="FFFF00"/>
                </a:solidFill>
                <a:latin typeface="Arial Narrow"/>
                <a:cs typeface="Arial Narrow"/>
              </a:rPr>
              <a:t>No</a:t>
            </a:r>
            <a:r>
              <a:rPr sz="1050" b="1" i="1" dirty="0">
                <a:solidFill>
                  <a:srgbClr val="FFFF00"/>
                </a:solidFill>
                <a:latin typeface="Arial Narrow"/>
                <a:cs typeface="Arial Narrow"/>
              </a:rPr>
              <a:t>w</a:t>
            </a:r>
            <a:r>
              <a:rPr sz="1050" b="1" i="1" spc="-2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050" b="1" i="1" dirty="0">
                <a:solidFill>
                  <a:srgbClr val="FFFF00"/>
                </a:solidFill>
                <a:latin typeface="Arial Narrow"/>
                <a:cs typeface="Arial Narrow"/>
              </a:rPr>
              <a:t>y</a:t>
            </a:r>
            <a:r>
              <a:rPr sz="1050" b="1" i="1" spc="-10" dirty="0">
                <a:solidFill>
                  <a:srgbClr val="FFFF00"/>
                </a:solidFill>
                <a:latin typeface="Arial Narrow"/>
                <a:cs typeface="Arial Narrow"/>
              </a:rPr>
              <a:t>ou</a:t>
            </a:r>
            <a:r>
              <a:rPr sz="1050" b="1" i="1" spc="-3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050" b="1" i="1" dirty="0">
                <a:solidFill>
                  <a:srgbClr val="FFFF00"/>
                </a:solidFill>
                <a:latin typeface="Arial Narrow"/>
                <a:cs typeface="Arial Narrow"/>
              </a:rPr>
              <a:t>can</a:t>
            </a:r>
            <a:r>
              <a:rPr sz="1050" b="1" i="1" spc="-4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050" b="1" i="1" dirty="0">
                <a:solidFill>
                  <a:srgbClr val="FFFF00"/>
                </a:solidFill>
                <a:latin typeface="Arial Narrow"/>
                <a:cs typeface="Arial Narrow"/>
              </a:rPr>
              <a:t>hel</a:t>
            </a:r>
            <a:r>
              <a:rPr sz="1050" b="1" i="1" spc="-10" dirty="0">
                <a:solidFill>
                  <a:srgbClr val="FFFF00"/>
                </a:solidFill>
                <a:latin typeface="Arial Narrow"/>
                <a:cs typeface="Arial Narrow"/>
              </a:rPr>
              <a:t>p</a:t>
            </a:r>
            <a:r>
              <a:rPr sz="1050" b="1" i="1" spc="-3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050" b="1" i="1" spc="-5" dirty="0">
                <a:solidFill>
                  <a:srgbClr val="FFFF00"/>
                </a:solidFill>
                <a:latin typeface="Arial Narrow"/>
                <a:cs typeface="Arial Narrow"/>
              </a:rPr>
              <a:t>w</a:t>
            </a:r>
            <a:r>
              <a:rPr sz="1050" b="1" i="1" dirty="0">
                <a:solidFill>
                  <a:srgbClr val="FFFF00"/>
                </a:solidFill>
                <a:latin typeface="Arial Narrow"/>
                <a:cs typeface="Arial Narrow"/>
              </a:rPr>
              <a:t>hilst</a:t>
            </a:r>
            <a:r>
              <a:rPr sz="1050" b="1" i="1" spc="-4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050" b="1" i="1" dirty="0">
                <a:solidFill>
                  <a:srgbClr val="FFFF00"/>
                </a:solidFill>
                <a:latin typeface="Arial Narrow"/>
                <a:cs typeface="Arial Narrow"/>
              </a:rPr>
              <a:t>still</a:t>
            </a:r>
            <a:r>
              <a:rPr sz="1050" b="1" i="1" spc="-3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050" b="1" i="1" dirty="0">
                <a:solidFill>
                  <a:srgbClr val="FFFF00"/>
                </a:solidFill>
                <a:latin typeface="Arial Narrow"/>
                <a:cs typeface="Arial Narrow"/>
              </a:rPr>
              <a:t>hav</a:t>
            </a:r>
            <a:r>
              <a:rPr sz="1050" b="1" i="1" spc="-5" dirty="0">
                <a:solidFill>
                  <a:srgbClr val="FFFF00"/>
                </a:solidFill>
                <a:latin typeface="Arial Narrow"/>
                <a:cs typeface="Arial Narrow"/>
              </a:rPr>
              <a:t>ing</a:t>
            </a:r>
            <a:r>
              <a:rPr sz="1050" b="1" i="1" spc="-4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050" b="1" i="1" spc="-5" dirty="0">
                <a:solidFill>
                  <a:srgbClr val="FFFF00"/>
                </a:solidFill>
                <a:latin typeface="Arial Narrow"/>
                <a:cs typeface="Arial Narrow"/>
              </a:rPr>
              <a:t>fun</a:t>
            </a:r>
            <a:endParaRPr sz="1050" dirty="0">
              <a:solidFill>
                <a:srgbClr val="FFFF00"/>
              </a:solidFill>
              <a:latin typeface="Arial Narrow"/>
              <a:cs typeface="Arial Narrow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03AE8E-2E1A-9E85-32EC-B846A75EC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49" y="6300242"/>
            <a:ext cx="1248697" cy="46926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1018</TotalTime>
  <Words>816</Words>
  <Application>Microsoft Office PowerPoint</Application>
  <PresentationFormat>Widescreen</PresentationFormat>
  <Paragraphs>82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Abadi</vt:lpstr>
      <vt:lpstr>Aptos</vt:lpstr>
      <vt:lpstr>Arial</vt:lpstr>
      <vt:lpstr>Arial Narrow</vt:lpstr>
      <vt:lpstr>Calibri</vt:lpstr>
      <vt:lpstr>Century Gothic</vt:lpstr>
      <vt:lpstr>Microsoft Sans Serif</vt:lpstr>
      <vt:lpstr>Tahoma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Latch On Their Love For Freedom and escapism to bring to fore what really matters: </vt:lpstr>
      <vt:lpstr>PowerPoint Presentation</vt:lpstr>
      <vt:lpstr>PowerPoint Presentation</vt:lpstr>
      <vt:lpstr>PowerPoint Presentation</vt:lpstr>
      <vt:lpstr>Fun in My Shoes Every clubfoot child deserves an Opportunity to have their condition reversed, Now you can help whilst still having fun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Ngozi Uwafili</dc:creator>
  <cp:lastModifiedBy>Ngozi Uwafili</cp:lastModifiedBy>
  <cp:revision>2</cp:revision>
  <dcterms:created xsi:type="dcterms:W3CDTF">2024-03-18T12:39:17Z</dcterms:created>
  <dcterms:modified xsi:type="dcterms:W3CDTF">2024-03-19T17:54:17Z</dcterms:modified>
</cp:coreProperties>
</file>