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12192000" cy="6858000"/>
  <p:embeddedFontLst>
    <p:embeddedFont>
      <p:font typeface="Play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Nunit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Tahoma"/>
      <p:regular r:id="rId34"/>
      <p:bold r:id="rId35"/>
    </p:embeddedFont>
    <p:embeddedFont>
      <p:font typeface="Quicksand"/>
      <p:regular r:id="rId36"/>
      <p:bold r:id="rId37"/>
    </p:embeddedFont>
    <p:embeddedFont>
      <p:font typeface="Gill Sans"/>
      <p:regular r:id="rId38"/>
      <p:bold r:id="rId39"/>
    </p:embeddedFon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font" Target="fonts/Roboto-italic.fntdata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font" Target="fonts/Nunito-regular.fntdata"/><Relationship Id="rId21" Type="http://schemas.openxmlformats.org/officeDocument/2006/relationships/font" Target="fonts/Roboto-boldItalic.fntdata"/><Relationship Id="rId43" Type="http://schemas.openxmlformats.org/officeDocument/2006/relationships/font" Target="fonts/CenturyGothic-boldItalic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Nunit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35" Type="http://schemas.openxmlformats.org/officeDocument/2006/relationships/font" Target="fonts/Tahoma-bold.fntdata"/><Relationship Id="rId12" Type="http://schemas.openxmlformats.org/officeDocument/2006/relationships/slide" Target="slides/slide7.xml"/><Relationship Id="rId34" Type="http://schemas.openxmlformats.org/officeDocument/2006/relationships/font" Target="fonts/Tahoma-regular.fntdata"/><Relationship Id="rId15" Type="http://schemas.openxmlformats.org/officeDocument/2006/relationships/slide" Target="slides/slide10.xml"/><Relationship Id="rId37" Type="http://schemas.openxmlformats.org/officeDocument/2006/relationships/font" Target="fonts/Quicksand-bold.fntdata"/><Relationship Id="rId14" Type="http://schemas.openxmlformats.org/officeDocument/2006/relationships/slide" Target="slides/slide9.xml"/><Relationship Id="rId36" Type="http://schemas.openxmlformats.org/officeDocument/2006/relationships/font" Target="fonts/Quicksand-regular.fntdata"/><Relationship Id="rId17" Type="http://schemas.openxmlformats.org/officeDocument/2006/relationships/font" Target="fonts/Play-bold.fntdata"/><Relationship Id="rId39" Type="http://schemas.openxmlformats.org/officeDocument/2006/relationships/font" Target="fonts/GillSans-bold.fntdata"/><Relationship Id="rId16" Type="http://schemas.openxmlformats.org/officeDocument/2006/relationships/font" Target="fonts/Play-regular.fntdata"/><Relationship Id="rId38" Type="http://schemas.openxmlformats.org/officeDocument/2006/relationships/font" Target="fonts/GillSans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462fb7f15_0_226:notes"/>
          <p:cNvSpPr/>
          <p:nvPr>
            <p:ph idx="2" type="sldImg"/>
          </p:nvPr>
        </p:nvSpPr>
        <p:spPr>
          <a:xfrm>
            <a:off x="1219200" y="857250"/>
            <a:ext cx="97536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2c462fb7f15_0_226:notes"/>
          <p:cNvSpPr txBox="1"/>
          <p:nvPr>
            <p:ph idx="1" type="body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c462fb7f15_0_226:notes"/>
          <p:cNvSpPr txBox="1"/>
          <p:nvPr>
            <p:ph idx="12" type="sldNum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462fb7f15_0_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c462fb7f15_0_2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462fb7f15_3_0:notes"/>
          <p:cNvSpPr/>
          <p:nvPr>
            <p:ph idx="2" type="sldImg"/>
          </p:nvPr>
        </p:nvSpPr>
        <p:spPr>
          <a:xfrm>
            <a:off x="1219200" y="857250"/>
            <a:ext cx="97536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c462fb7f15_3_0:notes"/>
          <p:cNvSpPr txBox="1"/>
          <p:nvPr>
            <p:ph idx="1" type="body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c462fb7f15_3_0:notes"/>
          <p:cNvSpPr txBox="1"/>
          <p:nvPr>
            <p:ph idx="12" type="sldNum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462fb7f15_3_106:notes"/>
          <p:cNvSpPr/>
          <p:nvPr>
            <p:ph idx="2" type="sldImg"/>
          </p:nvPr>
        </p:nvSpPr>
        <p:spPr>
          <a:xfrm>
            <a:off x="677867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462fb7f15_3_10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462fb7f15_0_255:notes"/>
          <p:cNvSpPr/>
          <p:nvPr>
            <p:ph idx="2" type="sldImg"/>
          </p:nvPr>
        </p:nvSpPr>
        <p:spPr>
          <a:xfrm>
            <a:off x="1219200" y="857250"/>
            <a:ext cx="97536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c462fb7f15_0_255:notes"/>
          <p:cNvSpPr txBox="1"/>
          <p:nvPr>
            <p:ph idx="1" type="body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c462fb7f15_0_255:notes"/>
          <p:cNvSpPr txBox="1"/>
          <p:nvPr>
            <p:ph idx="12" type="sldNum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673099" y="1375754"/>
            <a:ext cx="10845800" cy="906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679449" y="2185826"/>
            <a:ext cx="10833100" cy="3560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0248751" y="5822724"/>
            <a:ext cx="1029334" cy="255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0248751" y="5822724"/>
            <a:ext cx="1029334" cy="255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2531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" name="Google Shape;24;p4"/>
          <p:cNvSpPr/>
          <p:nvPr/>
        </p:nvSpPr>
        <p:spPr>
          <a:xfrm>
            <a:off x="723335" y="698177"/>
            <a:ext cx="1980564" cy="220345"/>
          </a:xfrm>
          <a:custGeom>
            <a:rect b="b" l="l" r="r" t="t"/>
            <a:pathLst>
              <a:path extrusionOk="0" h="220344" w="1980564">
                <a:moveTo>
                  <a:pt x="1870196" y="220015"/>
                </a:moveTo>
                <a:lnTo>
                  <a:pt x="110007" y="220015"/>
                </a:lnTo>
                <a:lnTo>
                  <a:pt x="67187" y="211370"/>
                </a:lnTo>
                <a:lnTo>
                  <a:pt x="32220" y="187795"/>
                </a:lnTo>
                <a:lnTo>
                  <a:pt x="8644" y="152827"/>
                </a:lnTo>
                <a:lnTo>
                  <a:pt x="0" y="110007"/>
                </a:lnTo>
                <a:lnTo>
                  <a:pt x="8644" y="67187"/>
                </a:lnTo>
                <a:lnTo>
                  <a:pt x="32220" y="32220"/>
                </a:lnTo>
                <a:lnTo>
                  <a:pt x="67187" y="8644"/>
                </a:lnTo>
                <a:lnTo>
                  <a:pt x="110007" y="0"/>
                </a:lnTo>
                <a:lnTo>
                  <a:pt x="1870196" y="0"/>
                </a:lnTo>
                <a:lnTo>
                  <a:pt x="1912294" y="8373"/>
                </a:lnTo>
                <a:lnTo>
                  <a:pt x="1947983" y="32220"/>
                </a:lnTo>
                <a:lnTo>
                  <a:pt x="1971830" y="67909"/>
                </a:lnTo>
                <a:lnTo>
                  <a:pt x="1980204" y="110007"/>
                </a:lnTo>
                <a:lnTo>
                  <a:pt x="1978070" y="131569"/>
                </a:lnTo>
                <a:lnTo>
                  <a:pt x="1961721" y="171040"/>
                </a:lnTo>
                <a:lnTo>
                  <a:pt x="1931228" y="201533"/>
                </a:lnTo>
                <a:lnTo>
                  <a:pt x="1891757" y="217882"/>
                </a:lnTo>
                <a:lnTo>
                  <a:pt x="1870196" y="220015"/>
                </a:lnTo>
                <a:close/>
              </a:path>
            </a:pathLst>
          </a:custGeom>
          <a:solidFill>
            <a:srgbClr val="4E73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" name="Google Shape;25;p4"/>
          <p:cNvSpPr/>
          <p:nvPr/>
        </p:nvSpPr>
        <p:spPr>
          <a:xfrm>
            <a:off x="2785339" y="698177"/>
            <a:ext cx="1947545" cy="220345"/>
          </a:xfrm>
          <a:custGeom>
            <a:rect b="b" l="l" r="r" t="t"/>
            <a:pathLst>
              <a:path extrusionOk="0" h="220344" w="1947545">
                <a:moveTo>
                  <a:pt x="1837255" y="220015"/>
                </a:moveTo>
                <a:lnTo>
                  <a:pt x="110007" y="220015"/>
                </a:lnTo>
                <a:lnTo>
                  <a:pt x="67187" y="211370"/>
                </a:lnTo>
                <a:lnTo>
                  <a:pt x="32220" y="187795"/>
                </a:lnTo>
                <a:lnTo>
                  <a:pt x="8644" y="152827"/>
                </a:lnTo>
                <a:lnTo>
                  <a:pt x="0" y="110007"/>
                </a:lnTo>
                <a:lnTo>
                  <a:pt x="8644" y="67187"/>
                </a:lnTo>
                <a:lnTo>
                  <a:pt x="32220" y="32220"/>
                </a:lnTo>
                <a:lnTo>
                  <a:pt x="67187" y="8644"/>
                </a:lnTo>
                <a:lnTo>
                  <a:pt x="110007" y="0"/>
                </a:lnTo>
                <a:lnTo>
                  <a:pt x="1837255" y="0"/>
                </a:lnTo>
                <a:lnTo>
                  <a:pt x="1879353" y="8373"/>
                </a:lnTo>
                <a:lnTo>
                  <a:pt x="1915042" y="32220"/>
                </a:lnTo>
                <a:lnTo>
                  <a:pt x="1938889" y="67909"/>
                </a:lnTo>
                <a:lnTo>
                  <a:pt x="1947263" y="110007"/>
                </a:lnTo>
                <a:lnTo>
                  <a:pt x="1945130" y="131569"/>
                </a:lnTo>
                <a:lnTo>
                  <a:pt x="1928780" y="171040"/>
                </a:lnTo>
                <a:lnTo>
                  <a:pt x="1898287" y="201533"/>
                </a:lnTo>
                <a:lnTo>
                  <a:pt x="1858817" y="217882"/>
                </a:lnTo>
                <a:lnTo>
                  <a:pt x="1837255" y="220015"/>
                </a:lnTo>
                <a:close/>
              </a:path>
            </a:pathLst>
          </a:custGeom>
          <a:solidFill>
            <a:srgbClr val="CFE1F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673099" y="1375754"/>
            <a:ext cx="10845800" cy="906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10248751" y="5822724"/>
            <a:ext cx="1029334" cy="255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2531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" name="Google Shape;34;p5"/>
          <p:cNvSpPr/>
          <p:nvPr/>
        </p:nvSpPr>
        <p:spPr>
          <a:xfrm>
            <a:off x="723335" y="698177"/>
            <a:ext cx="1980564" cy="220345"/>
          </a:xfrm>
          <a:custGeom>
            <a:rect b="b" l="l" r="r" t="t"/>
            <a:pathLst>
              <a:path extrusionOk="0" h="220344" w="1980564">
                <a:moveTo>
                  <a:pt x="1870196" y="220015"/>
                </a:moveTo>
                <a:lnTo>
                  <a:pt x="110007" y="220015"/>
                </a:lnTo>
                <a:lnTo>
                  <a:pt x="67187" y="211370"/>
                </a:lnTo>
                <a:lnTo>
                  <a:pt x="32220" y="187795"/>
                </a:lnTo>
                <a:lnTo>
                  <a:pt x="8644" y="152827"/>
                </a:lnTo>
                <a:lnTo>
                  <a:pt x="0" y="110007"/>
                </a:lnTo>
                <a:lnTo>
                  <a:pt x="8644" y="67187"/>
                </a:lnTo>
                <a:lnTo>
                  <a:pt x="32220" y="32220"/>
                </a:lnTo>
                <a:lnTo>
                  <a:pt x="67187" y="8644"/>
                </a:lnTo>
                <a:lnTo>
                  <a:pt x="110007" y="0"/>
                </a:lnTo>
                <a:lnTo>
                  <a:pt x="1870196" y="0"/>
                </a:lnTo>
                <a:lnTo>
                  <a:pt x="1912294" y="8373"/>
                </a:lnTo>
                <a:lnTo>
                  <a:pt x="1947983" y="32220"/>
                </a:lnTo>
                <a:lnTo>
                  <a:pt x="1971830" y="67909"/>
                </a:lnTo>
                <a:lnTo>
                  <a:pt x="1980204" y="110007"/>
                </a:lnTo>
                <a:lnTo>
                  <a:pt x="1978070" y="131569"/>
                </a:lnTo>
                <a:lnTo>
                  <a:pt x="1961721" y="171040"/>
                </a:lnTo>
                <a:lnTo>
                  <a:pt x="1931228" y="201533"/>
                </a:lnTo>
                <a:lnTo>
                  <a:pt x="1891757" y="217882"/>
                </a:lnTo>
                <a:lnTo>
                  <a:pt x="1870196" y="220015"/>
                </a:lnTo>
                <a:close/>
              </a:path>
            </a:pathLst>
          </a:custGeom>
          <a:solidFill>
            <a:srgbClr val="4E73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" name="Google Shape;35;p5"/>
          <p:cNvSpPr/>
          <p:nvPr/>
        </p:nvSpPr>
        <p:spPr>
          <a:xfrm>
            <a:off x="2785339" y="698177"/>
            <a:ext cx="1947545" cy="220345"/>
          </a:xfrm>
          <a:custGeom>
            <a:rect b="b" l="l" r="r" t="t"/>
            <a:pathLst>
              <a:path extrusionOk="0" h="220344" w="1947545">
                <a:moveTo>
                  <a:pt x="1837255" y="220015"/>
                </a:moveTo>
                <a:lnTo>
                  <a:pt x="110007" y="220015"/>
                </a:lnTo>
                <a:lnTo>
                  <a:pt x="67187" y="211370"/>
                </a:lnTo>
                <a:lnTo>
                  <a:pt x="32220" y="187795"/>
                </a:lnTo>
                <a:lnTo>
                  <a:pt x="8644" y="152827"/>
                </a:lnTo>
                <a:lnTo>
                  <a:pt x="0" y="110007"/>
                </a:lnTo>
                <a:lnTo>
                  <a:pt x="8644" y="67187"/>
                </a:lnTo>
                <a:lnTo>
                  <a:pt x="32220" y="32220"/>
                </a:lnTo>
                <a:lnTo>
                  <a:pt x="67187" y="8644"/>
                </a:lnTo>
                <a:lnTo>
                  <a:pt x="110007" y="0"/>
                </a:lnTo>
                <a:lnTo>
                  <a:pt x="1837255" y="0"/>
                </a:lnTo>
                <a:lnTo>
                  <a:pt x="1879353" y="8373"/>
                </a:lnTo>
                <a:lnTo>
                  <a:pt x="1915042" y="32220"/>
                </a:lnTo>
                <a:lnTo>
                  <a:pt x="1938889" y="67909"/>
                </a:lnTo>
                <a:lnTo>
                  <a:pt x="1947263" y="110007"/>
                </a:lnTo>
                <a:lnTo>
                  <a:pt x="1945130" y="131569"/>
                </a:lnTo>
                <a:lnTo>
                  <a:pt x="1928780" y="171040"/>
                </a:lnTo>
                <a:lnTo>
                  <a:pt x="1898287" y="201533"/>
                </a:lnTo>
                <a:lnTo>
                  <a:pt x="1858817" y="217882"/>
                </a:lnTo>
                <a:lnTo>
                  <a:pt x="1837255" y="220015"/>
                </a:lnTo>
                <a:close/>
              </a:path>
            </a:pathLst>
          </a:custGeom>
          <a:solidFill>
            <a:srgbClr val="CFE1F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673099" y="1375754"/>
            <a:ext cx="10845800" cy="906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10248751" y="5822724"/>
            <a:ext cx="1029334" cy="255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0248751" y="5822724"/>
            <a:ext cx="1029334" cy="255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11296610" y="6217622"/>
            <a:ext cx="7317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2531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73099" y="1375754"/>
            <a:ext cx="10845800" cy="906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79449" y="2185826"/>
            <a:ext cx="10833100" cy="3560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0248751" y="5822724"/>
            <a:ext cx="1029334" cy="255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73099" y="1420969"/>
            <a:ext cx="55308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1600">
            <a:spAutoFit/>
          </a:bodyPr>
          <a:lstStyle/>
          <a:p>
            <a:pPr indent="0" lvl="0" marL="12700" marR="5080" rtl="0" algn="l">
              <a:lnSpc>
                <a:spcPct val="1005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50"/>
              <a:t>99.9%</a:t>
            </a:r>
            <a:r>
              <a:rPr lang="en-US" sz="8350"/>
              <a:t>  Chance</a:t>
            </a:r>
            <a:endParaRPr sz="8350"/>
          </a:p>
        </p:txBody>
      </p:sp>
      <p:pic>
        <p:nvPicPr>
          <p:cNvPr id="60" name="Google Shape;6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125" y="1339162"/>
            <a:ext cx="4330200" cy="41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/>
        </p:nvSpPr>
        <p:spPr>
          <a:xfrm>
            <a:off x="673099" y="5631176"/>
            <a:ext cx="2911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784600" y="4222975"/>
            <a:ext cx="34644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1600">
            <a:spAutoFit/>
          </a:bodyPr>
          <a:lstStyle/>
          <a:p>
            <a:pPr indent="0" lvl="0" marL="0" marR="5080" rtl="0" algn="l">
              <a:lnSpc>
                <a:spcPct val="1005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We did before, We can do it </a:t>
            </a:r>
            <a:r>
              <a:rPr lang="en-US" sz="1300"/>
              <a:t>again</a:t>
            </a:r>
            <a:r>
              <a:rPr lang="en-US" sz="1300"/>
              <a:t>!!!</a:t>
            </a:r>
            <a:endParaRPr sz="1300"/>
          </a:p>
        </p:txBody>
      </p:sp>
      <p:pic>
        <p:nvPicPr>
          <p:cNvPr id="63" name="Google Shape;6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65175" y="5631175"/>
            <a:ext cx="1226825" cy="12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6">
            <a:alphaModFix/>
          </a:blip>
          <a:srcRect b="56985" l="58405" r="5817" t="14465"/>
          <a:stretch/>
        </p:blipFill>
        <p:spPr>
          <a:xfrm>
            <a:off x="123700" y="5800875"/>
            <a:ext cx="2229899" cy="960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tary People Of Action , Free Transparent Clipart - ClipartKey" id="65" name="Google Shape;6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075" y="301700"/>
            <a:ext cx="2031525" cy="8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/>
          <p:nvPr/>
        </p:nvSpPr>
        <p:spPr>
          <a:xfrm>
            <a:off x="147580" y="507386"/>
            <a:ext cx="1816800" cy="1816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FAEBF">
                  <a:alpha val="20000"/>
                </a:srgbClr>
              </a:gs>
              <a:gs pos="100000">
                <a:srgbClr val="0FAEBF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10980016" y="1793559"/>
            <a:ext cx="411900" cy="411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87EDE">
                  <a:alpha val="40000"/>
                </a:srgbClr>
              </a:gs>
              <a:gs pos="100000">
                <a:srgbClr val="687EDE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3429000" y="3198150"/>
            <a:ext cx="862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Thank You</a:t>
            </a:r>
            <a:endParaRPr b="1"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6" name="Google Shape;1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88"/>
            <a:ext cx="12191999" cy="686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8"/>
          <p:cNvSpPr txBox="1"/>
          <p:nvPr/>
        </p:nvSpPr>
        <p:spPr>
          <a:xfrm>
            <a:off x="4278450" y="2716975"/>
            <a:ext cx="6589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THANK YOU</a:t>
            </a:r>
            <a:endParaRPr b="1" sz="25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 b="2394" l="11020" r="7226" t="2593"/>
          <a:stretch/>
        </p:blipFill>
        <p:spPr>
          <a:xfrm>
            <a:off x="7591974" y="3915575"/>
            <a:ext cx="4600025" cy="29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610625" y="854675"/>
            <a:ext cx="4308000" cy="24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Problem</a:t>
            </a:r>
            <a:endParaRPr sz="4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According to the Nigeria Health Watch nearly 250,000 newborns every year globally has the clubfoot defects</a:t>
            </a:r>
            <a:endParaRPr sz="1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-"/>
            </a:pPr>
            <a:r>
              <a:rPr lang="en-US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Over 80% of global annual prevalence occurs in low-income countries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Montserrat Medium"/>
              <a:buChar char="-"/>
            </a:pPr>
            <a:r>
              <a:rPr lang="en-US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 Nigeria,9,000 children are born with the </a:t>
            </a:r>
            <a:r>
              <a:rPr lang="en-US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defect clubfoot</a:t>
            </a:r>
            <a:r>
              <a:rPr lang="en-US">
                <a:solidFill>
                  <a:srgbClr val="0C343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yearly</a:t>
            </a:r>
            <a:endParaRPr sz="1450">
              <a:solidFill>
                <a:srgbClr val="0C343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610625" y="3915575"/>
            <a:ext cx="4125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Our Task</a:t>
            </a:r>
            <a:endParaRPr sz="4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-"/>
            </a:pPr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To Create awareness about the club foot defect.</a:t>
            </a:r>
            <a:endParaRPr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-"/>
            </a:pPr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Trigger realization among meaningful individuals who ‘care’ to donate.</a:t>
            </a:r>
            <a:endParaRPr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-"/>
            </a:pPr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Create engagement among our TG leading to donations and show intent of joining Rotary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7834104" y="2934706"/>
            <a:ext cx="1161600" cy="1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800">
              <a:solidFill>
                <a:srgbClr val="A5A5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5789212" y="1691380"/>
            <a:ext cx="1757400" cy="54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5917067" y="1795980"/>
            <a:ext cx="1334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However…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7591977" y="99819"/>
            <a:ext cx="4428600" cy="3517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have identified some of our strength, weaknesses, opportunities, and threats.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3BE89"/>
                </a:solidFill>
                <a:latin typeface="Gill Sans"/>
                <a:ea typeface="Gill Sans"/>
                <a:cs typeface="Gill Sans"/>
                <a:sym typeface="Gill Sans"/>
              </a:rPr>
              <a:t>Strength</a:t>
            </a:r>
            <a:r>
              <a:rPr b="1" lang="en-US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People are more endeared to children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hence, our c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well positioned</a:t>
            </a:r>
            <a:r>
              <a:rPr lang="en-US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Weaknesses</a:t>
            </a:r>
            <a:r>
              <a:rPr b="1" lang="en-US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Low income, Emotional disconnect, lack of trust in the process, have been identified as weaknesses.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3BE89"/>
                </a:solidFill>
                <a:latin typeface="Gill Sans"/>
                <a:ea typeface="Gill Sans"/>
                <a:cs typeface="Gill Sans"/>
                <a:sym typeface="Gill Sans"/>
              </a:rPr>
              <a:t>Opportunity</a:t>
            </a:r>
            <a:r>
              <a:rPr b="1" lang="en-US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en-US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Aven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ue to give back to the society through a notable cause using a well established organization(Rotary)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Threats</a:t>
            </a:r>
            <a:r>
              <a:rPr b="1" lang="en-US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Economic Factors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Zero tax break, Competing Needs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3443" y="3264060"/>
            <a:ext cx="3833431" cy="35939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/>
          <p:nvPr/>
        </p:nvSpPr>
        <p:spPr>
          <a:xfrm>
            <a:off x="679650" y="1213600"/>
            <a:ext cx="3259550" cy="1214652"/>
          </a:xfrm>
          <a:custGeom>
            <a:rect b="b" l="l" r="r" t="t"/>
            <a:pathLst>
              <a:path extrusionOk="0" h="1400175" w="3562350">
                <a:moveTo>
                  <a:pt x="3562349" y="1400174"/>
                </a:moveTo>
                <a:lnTo>
                  <a:pt x="0" y="1400174"/>
                </a:lnTo>
                <a:lnTo>
                  <a:pt x="0" y="0"/>
                </a:lnTo>
                <a:lnTo>
                  <a:pt x="3562349" y="0"/>
                </a:lnTo>
                <a:lnTo>
                  <a:pt x="3562349" y="1400174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Some believe clubfoot is caused by supernatural forces, leading to fear and social stigma for affected families</a:t>
            </a:r>
            <a:r>
              <a:rPr b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7313292" y="1213600"/>
            <a:ext cx="3259550" cy="1214652"/>
          </a:xfrm>
          <a:custGeom>
            <a:rect b="b" l="l" r="r" t="t"/>
            <a:pathLst>
              <a:path extrusionOk="0" h="1400175" w="3562350">
                <a:moveTo>
                  <a:pt x="3562349" y="1400174"/>
                </a:moveTo>
                <a:lnTo>
                  <a:pt x="0" y="1400174"/>
                </a:lnTo>
                <a:lnTo>
                  <a:pt x="0" y="0"/>
                </a:lnTo>
                <a:lnTo>
                  <a:pt x="3562349" y="0"/>
                </a:lnTo>
                <a:lnTo>
                  <a:pt x="3562349" y="1400174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" name="Google Shape;84;p11"/>
          <p:cNvSpPr/>
          <p:nvPr/>
        </p:nvSpPr>
        <p:spPr>
          <a:xfrm>
            <a:off x="3996471" y="3757614"/>
            <a:ext cx="3259550" cy="1222915"/>
          </a:xfrm>
          <a:custGeom>
            <a:rect b="b" l="l" r="r" t="t"/>
            <a:pathLst>
              <a:path extrusionOk="0" h="1409700" w="3562350">
                <a:moveTo>
                  <a:pt x="3562349" y="1409699"/>
                </a:moveTo>
                <a:lnTo>
                  <a:pt x="0" y="1409699"/>
                </a:lnTo>
                <a:lnTo>
                  <a:pt x="0" y="0"/>
                </a:lnTo>
                <a:lnTo>
                  <a:pt x="3562349" y="0"/>
                </a:lnTo>
                <a:lnTo>
                  <a:pt x="3562349" y="1409699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" name="Google Shape;85;p11"/>
          <p:cNvSpPr txBox="1"/>
          <p:nvPr/>
        </p:nvSpPr>
        <p:spPr>
          <a:xfrm>
            <a:off x="4246817" y="3963936"/>
            <a:ext cx="26088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0" marR="5080" rtl="0" algn="ctr">
              <a:lnSpc>
                <a:spcPct val="127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11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Lack of awareness about effective treatment options like the Ponseti method can lead to feelings of hopelessness.</a:t>
            </a:r>
            <a:r>
              <a:rPr b="1" lang="en-US" sz="11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11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7362527" y="1418837"/>
            <a:ext cx="3015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5080" rtl="0" algn="ctr">
              <a:lnSpc>
                <a:spcPct val="12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Families fear that their child may be ostracized or excluded due to clubfoot, leading them to isolate themselves.</a:t>
            </a:r>
            <a:endParaRPr b="1" sz="11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25" y="2514311"/>
            <a:ext cx="3321208" cy="236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9200" y="1213600"/>
            <a:ext cx="3321199" cy="24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4075" y="2514300"/>
            <a:ext cx="3382100" cy="24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/>
        </p:nvSpPr>
        <p:spPr>
          <a:xfrm>
            <a:off x="238651" y="6388500"/>
            <a:ext cx="7672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r>
              <a:rPr b="1"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“Together, we see a world where people unite and take action to create lasting change - across the globe, in our communities, and in ourselves”</a:t>
            </a:r>
            <a:endParaRPr b="1" sz="3200">
              <a:solidFill>
                <a:srgbClr val="13BE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437225" y="390375"/>
            <a:ext cx="8625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Challenges</a:t>
            </a:r>
            <a:endParaRPr b="1" sz="19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2"/>
          <p:cNvPicPr preferRelativeResize="0"/>
          <p:nvPr/>
        </p:nvPicPr>
        <p:blipFill rotWithShape="1">
          <a:blip r:embed="rId3">
            <a:alphaModFix/>
          </a:blip>
          <a:srcRect b="0" l="29431" r="29435" t="0"/>
          <a:stretch/>
        </p:blipFill>
        <p:spPr>
          <a:xfrm>
            <a:off x="7962896" y="-59900"/>
            <a:ext cx="4229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/>
          <p:nvPr/>
        </p:nvSpPr>
        <p:spPr>
          <a:xfrm>
            <a:off x="362401" y="6513125"/>
            <a:ext cx="2490559" cy="220344"/>
          </a:xfrm>
          <a:custGeom>
            <a:rect b="b" l="l" r="r" t="t"/>
            <a:pathLst>
              <a:path extrusionOk="0" h="220344" w="1980564">
                <a:moveTo>
                  <a:pt x="1870196" y="220015"/>
                </a:moveTo>
                <a:lnTo>
                  <a:pt x="110007" y="220015"/>
                </a:lnTo>
                <a:lnTo>
                  <a:pt x="67187" y="211370"/>
                </a:lnTo>
                <a:lnTo>
                  <a:pt x="32220" y="187795"/>
                </a:lnTo>
                <a:lnTo>
                  <a:pt x="8644" y="152827"/>
                </a:lnTo>
                <a:lnTo>
                  <a:pt x="0" y="110007"/>
                </a:lnTo>
                <a:lnTo>
                  <a:pt x="8644" y="67187"/>
                </a:lnTo>
                <a:lnTo>
                  <a:pt x="32220" y="32220"/>
                </a:lnTo>
                <a:lnTo>
                  <a:pt x="67187" y="8644"/>
                </a:lnTo>
                <a:lnTo>
                  <a:pt x="110007" y="0"/>
                </a:lnTo>
                <a:lnTo>
                  <a:pt x="1870196" y="0"/>
                </a:lnTo>
                <a:lnTo>
                  <a:pt x="1912294" y="8373"/>
                </a:lnTo>
                <a:lnTo>
                  <a:pt x="1947983" y="32220"/>
                </a:lnTo>
                <a:lnTo>
                  <a:pt x="1971830" y="67909"/>
                </a:lnTo>
                <a:lnTo>
                  <a:pt x="1980204" y="110007"/>
                </a:lnTo>
                <a:lnTo>
                  <a:pt x="1978070" y="131569"/>
                </a:lnTo>
                <a:lnTo>
                  <a:pt x="1961721" y="171040"/>
                </a:lnTo>
                <a:lnTo>
                  <a:pt x="1931228" y="201533"/>
                </a:lnTo>
                <a:lnTo>
                  <a:pt x="1891757" y="217882"/>
                </a:lnTo>
                <a:lnTo>
                  <a:pt x="1870196" y="220015"/>
                </a:lnTo>
                <a:close/>
              </a:path>
            </a:pathLst>
          </a:custGeom>
          <a:solidFill>
            <a:srgbClr val="4E73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" name="Google Shape;98;p12"/>
          <p:cNvSpPr txBox="1"/>
          <p:nvPr/>
        </p:nvSpPr>
        <p:spPr>
          <a:xfrm>
            <a:off x="431575" y="6513125"/>
            <a:ext cx="21588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CFE1FD"/>
                </a:solidFill>
                <a:latin typeface="Tahoma"/>
                <a:ea typeface="Tahoma"/>
                <a:cs typeface="Tahoma"/>
                <a:sym typeface="Tahoma"/>
              </a:rPr>
              <a:t>N E W  P R O D U C T  L A U N C H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12"/>
          <p:cNvSpPr txBox="1"/>
          <p:nvPr>
            <p:ph type="title"/>
          </p:nvPr>
        </p:nvSpPr>
        <p:spPr>
          <a:xfrm>
            <a:off x="200299" y="619580"/>
            <a:ext cx="41256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The Audience</a:t>
            </a:r>
            <a:endParaRPr sz="4600"/>
          </a:p>
        </p:txBody>
      </p:sp>
      <p:sp>
        <p:nvSpPr>
          <p:cNvPr id="100" name="Google Shape;100;p12"/>
          <p:cNvSpPr txBox="1"/>
          <p:nvPr/>
        </p:nvSpPr>
        <p:spPr>
          <a:xfrm>
            <a:off x="200300" y="1589425"/>
            <a:ext cx="3528300" cy="20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22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KEY DEMOGRAPHICS</a:t>
            </a:r>
            <a:endParaRPr sz="1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Age- 18 years – 45 years</a:t>
            </a:r>
            <a:endParaRPr sz="1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Gender- Male and Female</a:t>
            </a:r>
            <a:endParaRPr sz="13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Occupation: Working class, Self-employed, Business Owners &amp; High Net Worth Individuals</a:t>
            </a:r>
            <a:endParaRPr sz="13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Geographic Location: Global, with a focus on LMICs (Low or Middle-Income Countries) where clubfoot prevalence is higher</a:t>
            </a:r>
            <a:endParaRPr sz="155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2675" y="6078675"/>
            <a:ext cx="779325" cy="7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 txBox="1"/>
          <p:nvPr/>
        </p:nvSpPr>
        <p:spPr>
          <a:xfrm>
            <a:off x="4132775" y="1589425"/>
            <a:ext cx="32703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BEHAVIOURS</a:t>
            </a:r>
            <a:endParaRPr b="1" sz="1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Gill Sans"/>
              <a:buChar char="●"/>
            </a:pPr>
            <a:r>
              <a:rPr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Willingness to participate in fundraising events and campaigns</a:t>
            </a:r>
            <a:endParaRPr sz="1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Gill Sans"/>
              <a:buChar char="●"/>
            </a:pPr>
            <a:r>
              <a:rPr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Regular involvement in community-based organizations</a:t>
            </a:r>
            <a:endParaRPr sz="13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4132775" y="3698525"/>
            <a:ext cx="36834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PREFERRED CHANNELS</a:t>
            </a:r>
            <a:endParaRPr sz="13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Radio during drive time</a:t>
            </a:r>
            <a:endParaRPr sz="13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TV at night and on weekends</a:t>
            </a:r>
            <a:endParaRPr sz="13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Online(Social Media) visits during every free time</a:t>
            </a:r>
            <a:endParaRPr sz="1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Gill Sans"/>
              <a:buChar char="o"/>
            </a:pPr>
            <a:r>
              <a:rPr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Events and Social Gatherings</a:t>
            </a:r>
            <a:endParaRPr sz="1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4132775" y="4932075"/>
            <a:ext cx="32703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PREFERRED CONTENT TYPE</a:t>
            </a:r>
            <a:endParaRPr sz="13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Movies</a:t>
            </a:r>
            <a:endParaRPr sz="13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Sports</a:t>
            </a:r>
            <a:endParaRPr sz="13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Music and Entertainment</a:t>
            </a:r>
            <a:endParaRPr sz="13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ourier New"/>
              <a:buChar char="o"/>
            </a:pPr>
            <a:r>
              <a:rPr lang="en-US" sz="1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News</a:t>
            </a:r>
            <a:endParaRPr sz="1300"/>
          </a:p>
        </p:txBody>
      </p:sp>
      <p:sp>
        <p:nvSpPr>
          <p:cNvPr id="105" name="Google Shape;105;p12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There’s a 99.9% Chance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100450" y="3813550"/>
            <a:ext cx="3885600" cy="1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KEY PSYCHOGRAPHICS</a:t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o"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Compassionate and socially conscious individuals</a:t>
            </a:r>
            <a:endParaRPr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o"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Strong sense of empathy and desire to help those in need</a:t>
            </a:r>
            <a:endParaRPr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o"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Supporters of humanitarian causes and initiatives</a:t>
            </a:r>
            <a:endParaRPr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/>
        </p:nvSpPr>
        <p:spPr>
          <a:xfrm>
            <a:off x="7424992" y="6232229"/>
            <a:ext cx="11991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800">
              <a:solidFill>
                <a:srgbClr val="A5A5A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465241" y="1004326"/>
            <a:ext cx="2590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lay"/>
              <a:buNone/>
            </a:pPr>
            <a:r>
              <a:rPr b="1" lang="en-US" sz="24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INSIGHTS</a:t>
            </a:r>
            <a:endParaRPr sz="1100"/>
          </a:p>
        </p:txBody>
      </p:sp>
      <p:sp>
        <p:nvSpPr>
          <p:cNvPr id="113" name="Google Shape;113;p13"/>
          <p:cNvSpPr txBox="1"/>
          <p:nvPr/>
        </p:nvSpPr>
        <p:spPr>
          <a:xfrm>
            <a:off x="465250" y="2215050"/>
            <a:ext cx="3328200" cy="24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Misconceptions and social stigma can cause emotional distress for families.</a:t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Storytelling has proven to be an attention thief in a society with about 3 seconds attention span.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Lack of awareness about treatment options can lead to delayed intervention, potentially impacting long-term outcomes.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Individuals are discouraged from donation where they do not have details that depicts transparency.</a:t>
            </a:r>
            <a:endParaRPr sz="1100"/>
          </a:p>
        </p:txBody>
      </p:sp>
      <p:sp>
        <p:nvSpPr>
          <p:cNvPr id="114" name="Google Shape;114;p13"/>
          <p:cNvSpPr txBox="1"/>
          <p:nvPr/>
        </p:nvSpPr>
        <p:spPr>
          <a:xfrm>
            <a:off x="8028585" y="1019618"/>
            <a:ext cx="3328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lay"/>
              <a:buNone/>
            </a:pPr>
            <a:r>
              <a:rPr b="1" lang="en-US" sz="24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OUR BIG IDEA</a:t>
            </a:r>
            <a:endParaRPr sz="1100"/>
          </a:p>
        </p:txBody>
      </p:sp>
      <p:sp>
        <p:nvSpPr>
          <p:cNvPr id="115" name="Google Shape;115;p13"/>
          <p:cNvSpPr txBox="1"/>
          <p:nvPr/>
        </p:nvSpPr>
        <p:spPr>
          <a:xfrm>
            <a:off x="6736350" y="2239550"/>
            <a:ext cx="45108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99.9% Chance</a:t>
            </a:r>
            <a:endParaRPr b="1" i="1" sz="3600">
              <a:solidFill>
                <a:srgbClr val="FFFF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99.9% </a:t>
            </a: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success</a:t>
            </a: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of Rotary Club’s  campaign against polio serves as a powerful precedent, demonstrating the organization's capability to drive impactful change on a global scale.</a:t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We are leveraging on this success that significantly eradicated cases of polio by 99.9%   to establish trust and confidence as we aim for a "99.9% chance to eradicate" Clubfoot untreated cases </a:t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We will  build on credibility, set ambitious yet achievable goal, and foster empathy through the potential impact on children's lives.</a:t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134750" y="6008875"/>
            <a:ext cx="908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“Together, we see a world where people unite and take action to create lasting change - across the globe, in our communities, and in ourselves”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There’s a 99.9% Chance…</a:t>
            </a:r>
            <a:endParaRPr/>
          </a:p>
        </p:txBody>
      </p:sp>
      <p:pic>
        <p:nvPicPr>
          <p:cNvPr id="118" name="Google Shape;11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5175" y="5631175"/>
            <a:ext cx="1226825" cy="12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/>
        </p:nvSpPr>
        <p:spPr>
          <a:xfrm>
            <a:off x="203205" y="547606"/>
            <a:ext cx="112656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1" lang="en-US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ROTARY X TELECOMMUNICATIONS COMPANIES PARTNERSHIP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7037700" y="2216133"/>
            <a:ext cx="5180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815075"/>
            <a:ext cx="3438747" cy="61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/>
        </p:nvSpPr>
        <p:spPr>
          <a:xfrm>
            <a:off x="4308175" y="1115317"/>
            <a:ext cx="565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endParaRPr b="1"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n-U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amount spent on airtime daily- 11.81bn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n-U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million Nigerians recharge their </a:t>
            </a:r>
            <a:r>
              <a:rPr lang="en-U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phone</a:t>
            </a:r>
            <a:r>
              <a:rPr lang="en-U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</a:t>
            </a:r>
            <a:r>
              <a:rPr lang="en-U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hour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4089625" y="2054325"/>
            <a:ext cx="7547700" cy="4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b="1"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can raise fund  by partnering with telcos to offer 99.9kobo  seamless micro-do</a:t>
            </a:r>
            <a:r>
              <a:rPr lang="en-US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nations through bank apps during airtime or data purchases.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Frame the micro-donations within the context of the "99.9% Chance" theme highlighting how even small contributions can collectively add up and make a significant difference.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‘’Small Change, Big Impact: Donate 99.9kobo Today for a  99.9% Chance to curb Walk”</a:t>
            </a:r>
            <a:endParaRPr i="1"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0.99kobo * 3,000,000 = 2,970,000 million naira hour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0.99kobo	 *72,000,000 =71,280,000 million per day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5175" y="5631175"/>
            <a:ext cx="1226825" cy="122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0" y="55000"/>
            <a:ext cx="862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KEY STRATEGY</a:t>
            </a:r>
            <a:endParaRPr b="1"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/>
        </p:nvSpPr>
        <p:spPr>
          <a:xfrm>
            <a:off x="3345888" y="639082"/>
            <a:ext cx="5500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99.9% Chance Media Strategy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750253" y="2812225"/>
            <a:ext cx="2593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AEBF"/>
              </a:buClr>
              <a:buSzPts val="9000"/>
              <a:buFont typeface="Century Gothic"/>
              <a:buNone/>
            </a:pPr>
            <a:r>
              <a:rPr b="1" i="0" lang="en-US" sz="9000" u="none" cap="none" strike="noStrike">
                <a:solidFill>
                  <a:srgbClr val="0FAE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750672" y="1225401"/>
            <a:ext cx="2593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C7EE"/>
              </a:buClr>
              <a:buSzPts val="9000"/>
              <a:buFont typeface="Century Gothic"/>
              <a:buNone/>
            </a:pPr>
            <a:r>
              <a:rPr b="1" i="0" lang="en-US" sz="9000" u="none" cap="none" strike="noStrike">
                <a:solidFill>
                  <a:srgbClr val="04C7E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4824486" y="2812225"/>
            <a:ext cx="2593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4DC"/>
              </a:buClr>
              <a:buSzPts val="9000"/>
              <a:buFont typeface="Century Gothic"/>
              <a:buNone/>
            </a:pPr>
            <a:r>
              <a:rPr b="1" i="0" lang="en-US" sz="9000" u="none" cap="none" strike="noStrike">
                <a:solidFill>
                  <a:srgbClr val="5C74D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6754478" y="1260751"/>
            <a:ext cx="2593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93BF"/>
              </a:buClr>
              <a:buSzPts val="9000"/>
              <a:buFont typeface="Century Gothic"/>
              <a:buNone/>
            </a:pPr>
            <a:r>
              <a:rPr b="1" i="0" lang="en-US" sz="9000" u="none" cap="none" strike="noStrike">
                <a:solidFill>
                  <a:srgbClr val="6993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8709395" y="2812225"/>
            <a:ext cx="2593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8BE"/>
              </a:buClr>
              <a:buSzPts val="9000"/>
              <a:buFont typeface="Century Gothic"/>
              <a:buNone/>
            </a:pPr>
            <a:r>
              <a:rPr b="1" i="0" lang="en-US" sz="9000" u="none" cap="none" strike="noStrike">
                <a:solidFill>
                  <a:srgbClr val="73B8B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5041901" y="4408233"/>
            <a:ext cx="21591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Partnership with Telecoms </a:t>
            </a: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drive awareness of the campaign and donations via SMS, Ringback Tunes and 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Feature campaign on their Mobile Apps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7321042" y="2573516"/>
            <a:ext cx="1801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 Campaign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Media Challenges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Leveraging on the 11.4 million rotary Clubs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Leveraging WHO and UNICEF Online Platforms to push contents and drive awareness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1089638" y="5478033"/>
            <a:ext cx="1947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Organize a Foothaton</a:t>
            </a:r>
            <a:endParaRPr b="1"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Challenge </a:t>
            </a: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people have to </a:t>
            </a: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showcase</a:t>
            </a: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themselves walking a particular distance or not being able to use both their legs. #99.9 #foothaton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069513" y="2573516"/>
            <a:ext cx="2053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Documentary of Successful clubfoot treatment named - 99.9% reasons for people to take action</a:t>
            </a:r>
            <a:endParaRPr b="1"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documentary would shine a light on the transformative journey of individuals who have overcome clubfoot through timely and effective treatment.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1073371" y="4408233"/>
            <a:ext cx="19476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Utilize TV, Radio &amp; Out of Home </a:t>
            </a: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partnerships to drive reach and awareness of the causes, the route to treatment and donation avenue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147580" y="507386"/>
            <a:ext cx="1816800" cy="1816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FAEBF">
                  <a:alpha val="20000"/>
                </a:srgbClr>
              </a:gs>
              <a:gs pos="100000">
                <a:srgbClr val="0FAEBF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47" name="Google Shape;147;p15"/>
          <p:cNvGrpSpPr/>
          <p:nvPr/>
        </p:nvGrpSpPr>
        <p:grpSpPr>
          <a:xfrm rot="10800000">
            <a:off x="10610235" y="5366220"/>
            <a:ext cx="1150902" cy="1151000"/>
            <a:chOff x="7552551" y="5795685"/>
            <a:chExt cx="886742" cy="886817"/>
          </a:xfrm>
        </p:grpSpPr>
        <p:sp>
          <p:nvSpPr>
            <p:cNvPr id="148" name="Google Shape;148;p15"/>
            <p:cNvSpPr/>
            <p:nvPr/>
          </p:nvSpPr>
          <p:spPr>
            <a:xfrm>
              <a:off x="7552551" y="5920202"/>
              <a:ext cx="762300" cy="762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FAEBF">
                    <a:alpha val="2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8190293" y="5795685"/>
              <a:ext cx="249000" cy="249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FAEBF">
                    <a:alpha val="20000"/>
                  </a:srgbClr>
                </a:gs>
                <a:gs pos="100000">
                  <a:srgbClr val="0FAEB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50" name="Google Shape;150;p15"/>
          <p:cNvSpPr/>
          <p:nvPr/>
        </p:nvSpPr>
        <p:spPr>
          <a:xfrm>
            <a:off x="10980016" y="1793559"/>
            <a:ext cx="411900" cy="411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87EDE">
                  <a:alpha val="40000"/>
                </a:srgbClr>
              </a:gs>
              <a:gs pos="100000">
                <a:srgbClr val="687EDE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51" name="Google Shape;151;p15"/>
          <p:cNvGrpSpPr/>
          <p:nvPr/>
        </p:nvGrpSpPr>
        <p:grpSpPr>
          <a:xfrm>
            <a:off x="1073387" y="5314997"/>
            <a:ext cx="1980146" cy="1858839"/>
            <a:chOff x="1969815" y="5427320"/>
            <a:chExt cx="1980146" cy="1858839"/>
          </a:xfrm>
        </p:grpSpPr>
        <p:grpSp>
          <p:nvGrpSpPr>
            <p:cNvPr id="152" name="Google Shape;152;p15"/>
            <p:cNvGrpSpPr/>
            <p:nvPr/>
          </p:nvGrpSpPr>
          <p:grpSpPr>
            <a:xfrm>
              <a:off x="1969815" y="5649263"/>
              <a:ext cx="1641164" cy="1636896"/>
              <a:chOff x="10171590" y="-1509661"/>
              <a:chExt cx="3576300" cy="3567000"/>
            </a:xfrm>
          </p:grpSpPr>
          <p:sp>
            <p:nvSpPr>
              <p:cNvPr id="153" name="Google Shape;153;p15"/>
              <p:cNvSpPr/>
              <p:nvPr/>
            </p:nvSpPr>
            <p:spPr>
              <a:xfrm>
                <a:off x="10171590" y="-1509661"/>
                <a:ext cx="3576300" cy="3567000"/>
              </a:xfrm>
              <a:prstGeom prst="roundRect">
                <a:avLst>
                  <a:gd fmla="val 29592" name="adj"/>
                </a:avLst>
              </a:prstGeom>
              <a:noFill/>
              <a:ln cap="flat" cmpd="sng" w="19050">
                <a:solidFill>
                  <a:srgbClr val="687EDE">
                    <a:alpha val="2471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79500" sx="85000" rotWithShape="0" algn="tl" dir="2700000" dist="508000" sy="850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10609972" y="-1072430"/>
                <a:ext cx="2699700" cy="2692500"/>
              </a:xfrm>
              <a:prstGeom prst="roundRect">
                <a:avLst>
                  <a:gd fmla="val 29592" name="adj"/>
                </a:avLst>
              </a:prstGeom>
              <a:noFill/>
              <a:ln cap="flat" cmpd="sng" w="19050">
                <a:solidFill>
                  <a:srgbClr val="687EDE">
                    <a:alpha val="2471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79500" sx="85000" rotWithShape="0" algn="tl" dir="2700000" dist="508000" sy="850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11207490" y="-476479"/>
                <a:ext cx="1504500" cy="1500600"/>
              </a:xfrm>
              <a:prstGeom prst="roundRect">
                <a:avLst>
                  <a:gd fmla="val 29592" name="adj"/>
                </a:avLst>
              </a:prstGeom>
              <a:noFill/>
              <a:ln cap="flat" cmpd="sng" w="19050">
                <a:solidFill>
                  <a:srgbClr val="687EDE">
                    <a:alpha val="2471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79500" sx="85000" rotWithShape="0" algn="tl" dir="2700000" dist="508000" sy="850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11810122" y="124572"/>
                <a:ext cx="299400" cy="298500"/>
              </a:xfrm>
              <a:prstGeom prst="roundRect">
                <a:avLst>
                  <a:gd fmla="val 29592" name="adj"/>
                </a:avLst>
              </a:prstGeom>
              <a:noFill/>
              <a:ln cap="flat" cmpd="sng" w="19050">
                <a:solidFill>
                  <a:srgbClr val="687EDE">
                    <a:alpha val="2471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79500" sx="85000" rotWithShape="0" algn="tl" dir="2700000" dist="508000" sy="850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15"/>
            <p:cNvGrpSpPr/>
            <p:nvPr/>
          </p:nvGrpSpPr>
          <p:grpSpPr>
            <a:xfrm>
              <a:off x="3610928" y="5427320"/>
              <a:ext cx="339033" cy="338152"/>
              <a:chOff x="10171590" y="-1509661"/>
              <a:chExt cx="3576300" cy="3567000"/>
            </a:xfrm>
          </p:grpSpPr>
          <p:sp>
            <p:nvSpPr>
              <p:cNvPr id="158" name="Google Shape;158;p15"/>
              <p:cNvSpPr/>
              <p:nvPr/>
            </p:nvSpPr>
            <p:spPr>
              <a:xfrm>
                <a:off x="10171590" y="-1509661"/>
                <a:ext cx="3576300" cy="3567000"/>
              </a:xfrm>
              <a:prstGeom prst="roundRect">
                <a:avLst>
                  <a:gd fmla="val 29592" name="adj"/>
                </a:avLst>
              </a:prstGeom>
              <a:noFill/>
              <a:ln cap="flat" cmpd="sng" w="19050">
                <a:solidFill>
                  <a:srgbClr val="687EDE">
                    <a:alpha val="2471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79500" sx="85000" rotWithShape="0" algn="tl" dir="2700000" dist="508000" sy="850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11353069" y="-331282"/>
                <a:ext cx="1213500" cy="1210200"/>
              </a:xfrm>
              <a:prstGeom prst="roundRect">
                <a:avLst>
                  <a:gd fmla="val 29592" name="adj"/>
                </a:avLst>
              </a:prstGeom>
              <a:noFill/>
              <a:ln cap="flat" cmpd="sng" w="19050">
                <a:solidFill>
                  <a:srgbClr val="687EDE">
                    <a:alpha val="2471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79500" sx="85000" rotWithShape="0" algn="tl" dir="2700000" dist="508000" sy="85000">
                  <a:srgbClr val="000000">
                    <a:alpha val="1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0" name="Google Shape;160;p15"/>
          <p:cNvSpPr txBox="1"/>
          <p:nvPr/>
        </p:nvSpPr>
        <p:spPr>
          <a:xfrm>
            <a:off x="9122238" y="4363708"/>
            <a:ext cx="19476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 Rotary Club</a:t>
            </a:r>
            <a:endParaRPr b="1"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Utilize All campaigns to drive sign ups and invite people to join Rotary Club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/>
          <p:nvPr/>
        </p:nvSpPr>
        <p:spPr>
          <a:xfrm>
            <a:off x="0" y="2713867"/>
            <a:ext cx="7430400" cy="5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215000" y="1822667"/>
            <a:ext cx="3059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Measurement</a:t>
            </a:r>
            <a:endParaRPr b="1"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1413167" y="2773567"/>
            <a:ext cx="2460900" cy="1502700"/>
          </a:xfrm>
          <a:prstGeom prst="parallelogram">
            <a:avLst>
              <a:gd fmla="val 25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Amount Donated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3663032" y="2773567"/>
            <a:ext cx="2460900" cy="1502700"/>
          </a:xfrm>
          <a:prstGeom prst="parallelogram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Interactions Achieved</a:t>
            </a:r>
            <a:endParaRPr sz="1600"/>
          </a:p>
        </p:txBody>
      </p:sp>
      <p:sp>
        <p:nvSpPr>
          <p:cNvPr id="169" name="Google Shape;169;p16"/>
          <p:cNvSpPr/>
          <p:nvPr/>
        </p:nvSpPr>
        <p:spPr>
          <a:xfrm>
            <a:off x="5912897" y="2773567"/>
            <a:ext cx="2460900" cy="1502700"/>
          </a:xfrm>
          <a:prstGeom prst="parallelogram">
            <a:avLst>
              <a:gd fmla="val 25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Partnerships Achieved</a:t>
            </a: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8162767" y="2773567"/>
            <a:ext cx="2604900" cy="1502700"/>
          </a:xfrm>
          <a:prstGeom prst="parallelogram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Number of Members Joined</a:t>
            </a:r>
            <a:endParaRPr b="1"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8319567" y="2919433"/>
            <a:ext cx="214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C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/>
          <p:nvPr/>
        </p:nvSpPr>
        <p:spPr>
          <a:xfrm>
            <a:off x="147580" y="507386"/>
            <a:ext cx="1816800" cy="1816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FAEBF">
                  <a:alpha val="20000"/>
                </a:srgbClr>
              </a:gs>
              <a:gs pos="100000">
                <a:srgbClr val="0FAEBF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10980016" y="1793559"/>
            <a:ext cx="411900" cy="411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87EDE">
                  <a:alpha val="40000"/>
                </a:srgbClr>
              </a:gs>
              <a:gs pos="100000">
                <a:srgbClr val="687EDE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93675" y="6120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There’s a 99.9% Chance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549300" y="391200"/>
            <a:ext cx="2130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SUMMARY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81" name="Google Shape;181;p17"/>
          <p:cNvGrpSpPr/>
          <p:nvPr/>
        </p:nvGrpSpPr>
        <p:grpSpPr>
          <a:xfrm>
            <a:off x="0" y="1130802"/>
            <a:ext cx="8681575" cy="4622828"/>
            <a:chOff x="224520" y="1214192"/>
            <a:chExt cx="7026202" cy="4735049"/>
          </a:xfrm>
        </p:grpSpPr>
        <p:grpSp>
          <p:nvGrpSpPr>
            <p:cNvPr id="182" name="Google Shape;182;p17"/>
            <p:cNvGrpSpPr/>
            <p:nvPr/>
          </p:nvGrpSpPr>
          <p:grpSpPr>
            <a:xfrm>
              <a:off x="224520" y="1214192"/>
              <a:ext cx="7026202" cy="4735049"/>
              <a:chOff x="-1014800" y="1167454"/>
              <a:chExt cx="5076369" cy="4735049"/>
            </a:xfrm>
          </p:grpSpPr>
          <p:sp>
            <p:nvSpPr>
              <p:cNvPr id="183" name="Google Shape;183;p17"/>
              <p:cNvSpPr/>
              <p:nvPr/>
            </p:nvSpPr>
            <p:spPr>
              <a:xfrm>
                <a:off x="-108051" y="4698257"/>
                <a:ext cx="4169620" cy="1204246"/>
              </a:xfrm>
              <a:custGeom>
                <a:rect b="b" l="l" r="r" t="t"/>
                <a:pathLst>
                  <a:path extrusionOk="0" h="1790700" w="6154420">
                    <a:moveTo>
                      <a:pt x="5855462" y="0"/>
                    </a:moveTo>
                    <a:lnTo>
                      <a:pt x="298450" y="0"/>
                    </a:lnTo>
                    <a:lnTo>
                      <a:pt x="250038" y="3905"/>
                    </a:lnTo>
                    <a:lnTo>
                      <a:pt x="204115" y="15213"/>
                    </a:lnTo>
                    <a:lnTo>
                      <a:pt x="161293" y="33309"/>
                    </a:lnTo>
                    <a:lnTo>
                      <a:pt x="122187" y="57578"/>
                    </a:lnTo>
                    <a:lnTo>
                      <a:pt x="87412" y="87407"/>
                    </a:lnTo>
                    <a:lnTo>
                      <a:pt x="57582" y="122182"/>
                    </a:lnTo>
                    <a:lnTo>
                      <a:pt x="33311" y="161287"/>
                    </a:lnTo>
                    <a:lnTo>
                      <a:pt x="15214" y="204110"/>
                    </a:lnTo>
                    <a:lnTo>
                      <a:pt x="3906" y="250035"/>
                    </a:lnTo>
                    <a:lnTo>
                      <a:pt x="0" y="298450"/>
                    </a:lnTo>
                    <a:lnTo>
                      <a:pt x="0" y="1492250"/>
                    </a:lnTo>
                    <a:lnTo>
                      <a:pt x="3906" y="1540658"/>
                    </a:lnTo>
                    <a:lnTo>
                      <a:pt x="15214" y="1586579"/>
                    </a:lnTo>
                    <a:lnTo>
                      <a:pt x="33311" y="1629401"/>
                    </a:lnTo>
                    <a:lnTo>
                      <a:pt x="57582" y="1668506"/>
                    </a:lnTo>
                    <a:lnTo>
                      <a:pt x="87412" y="1703282"/>
                    </a:lnTo>
                    <a:lnTo>
                      <a:pt x="122187" y="1733113"/>
                    </a:lnTo>
                    <a:lnTo>
                      <a:pt x="161293" y="1757385"/>
                    </a:lnTo>
                    <a:lnTo>
                      <a:pt x="204115" y="1775483"/>
                    </a:lnTo>
                    <a:lnTo>
                      <a:pt x="250038" y="1786793"/>
                    </a:lnTo>
                    <a:lnTo>
                      <a:pt x="298450" y="1790700"/>
                    </a:lnTo>
                    <a:lnTo>
                      <a:pt x="5855462" y="1790700"/>
                    </a:lnTo>
                    <a:lnTo>
                      <a:pt x="5903876" y="1786793"/>
                    </a:lnTo>
                    <a:lnTo>
                      <a:pt x="5949801" y="1775483"/>
                    </a:lnTo>
                    <a:lnTo>
                      <a:pt x="5992624" y="1757385"/>
                    </a:lnTo>
                    <a:lnTo>
                      <a:pt x="6031729" y="1733113"/>
                    </a:lnTo>
                    <a:lnTo>
                      <a:pt x="6066504" y="1703282"/>
                    </a:lnTo>
                    <a:lnTo>
                      <a:pt x="6096333" y="1668506"/>
                    </a:lnTo>
                    <a:lnTo>
                      <a:pt x="6120602" y="1629401"/>
                    </a:lnTo>
                    <a:lnTo>
                      <a:pt x="6138698" y="1586579"/>
                    </a:lnTo>
                    <a:lnTo>
                      <a:pt x="6150006" y="1540658"/>
                    </a:lnTo>
                    <a:lnTo>
                      <a:pt x="6153912" y="1492250"/>
                    </a:lnTo>
                    <a:lnTo>
                      <a:pt x="6153912" y="298450"/>
                    </a:lnTo>
                    <a:lnTo>
                      <a:pt x="6150006" y="250035"/>
                    </a:lnTo>
                    <a:lnTo>
                      <a:pt x="6138698" y="204110"/>
                    </a:lnTo>
                    <a:lnTo>
                      <a:pt x="6120602" y="161287"/>
                    </a:lnTo>
                    <a:lnTo>
                      <a:pt x="6096333" y="122182"/>
                    </a:lnTo>
                    <a:lnTo>
                      <a:pt x="6066504" y="87407"/>
                    </a:lnTo>
                    <a:lnTo>
                      <a:pt x="6031729" y="57578"/>
                    </a:lnTo>
                    <a:lnTo>
                      <a:pt x="5992624" y="33309"/>
                    </a:lnTo>
                    <a:lnTo>
                      <a:pt x="5949801" y="15213"/>
                    </a:lnTo>
                    <a:lnTo>
                      <a:pt x="5903876" y="3905"/>
                    </a:lnTo>
                    <a:lnTo>
                      <a:pt x="5855462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CB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Results : over 72m funds will be raised,</a:t>
                </a:r>
                <a:endParaRPr b="1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b="1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5000 Members Joined</a:t>
                </a:r>
                <a:endParaRPr b="1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-785208" y="2995802"/>
                <a:ext cx="3371049" cy="1297940"/>
              </a:xfrm>
              <a:custGeom>
                <a:rect b="b" l="l" r="r" t="t"/>
                <a:pathLst>
                  <a:path extrusionOk="0" h="1483360" w="5966459">
                    <a:moveTo>
                      <a:pt x="5719318" y="0"/>
                    </a:moveTo>
                    <a:lnTo>
                      <a:pt x="247141" y="0"/>
                    </a:lnTo>
                    <a:lnTo>
                      <a:pt x="197335" y="5019"/>
                    </a:lnTo>
                    <a:lnTo>
                      <a:pt x="150945" y="19417"/>
                    </a:lnTo>
                    <a:lnTo>
                      <a:pt x="108965" y="42199"/>
                    </a:lnTo>
                    <a:lnTo>
                      <a:pt x="72388" y="72374"/>
                    </a:lnTo>
                    <a:lnTo>
                      <a:pt x="42209" y="108948"/>
                    </a:lnTo>
                    <a:lnTo>
                      <a:pt x="19422" y="150929"/>
                    </a:lnTo>
                    <a:lnTo>
                      <a:pt x="5021" y="197325"/>
                    </a:lnTo>
                    <a:lnTo>
                      <a:pt x="0" y="247142"/>
                    </a:lnTo>
                    <a:lnTo>
                      <a:pt x="0" y="1235710"/>
                    </a:lnTo>
                    <a:lnTo>
                      <a:pt x="5021" y="1285526"/>
                    </a:lnTo>
                    <a:lnTo>
                      <a:pt x="19422" y="1331922"/>
                    </a:lnTo>
                    <a:lnTo>
                      <a:pt x="42209" y="1373903"/>
                    </a:lnTo>
                    <a:lnTo>
                      <a:pt x="72388" y="1410477"/>
                    </a:lnTo>
                    <a:lnTo>
                      <a:pt x="108965" y="1440652"/>
                    </a:lnTo>
                    <a:lnTo>
                      <a:pt x="150945" y="1463434"/>
                    </a:lnTo>
                    <a:lnTo>
                      <a:pt x="197335" y="1477832"/>
                    </a:lnTo>
                    <a:lnTo>
                      <a:pt x="247141" y="1482852"/>
                    </a:lnTo>
                    <a:lnTo>
                      <a:pt x="5719318" y="1482852"/>
                    </a:lnTo>
                    <a:lnTo>
                      <a:pt x="5769134" y="1477832"/>
                    </a:lnTo>
                    <a:lnTo>
                      <a:pt x="5815530" y="1463434"/>
                    </a:lnTo>
                    <a:lnTo>
                      <a:pt x="5857511" y="1440652"/>
                    </a:lnTo>
                    <a:lnTo>
                      <a:pt x="5894085" y="1410477"/>
                    </a:lnTo>
                    <a:lnTo>
                      <a:pt x="5924260" y="1373903"/>
                    </a:lnTo>
                    <a:lnTo>
                      <a:pt x="5947042" y="1331922"/>
                    </a:lnTo>
                    <a:lnTo>
                      <a:pt x="5961440" y="1285526"/>
                    </a:lnTo>
                    <a:lnTo>
                      <a:pt x="5966460" y="1235710"/>
                    </a:lnTo>
                    <a:lnTo>
                      <a:pt x="5966460" y="247142"/>
                    </a:lnTo>
                    <a:lnTo>
                      <a:pt x="5961440" y="197325"/>
                    </a:lnTo>
                    <a:lnTo>
                      <a:pt x="5947042" y="150929"/>
                    </a:lnTo>
                    <a:lnTo>
                      <a:pt x="5924260" y="108948"/>
                    </a:lnTo>
                    <a:lnTo>
                      <a:pt x="5894085" y="72374"/>
                    </a:lnTo>
                    <a:lnTo>
                      <a:pt x="5857511" y="42199"/>
                    </a:lnTo>
                    <a:lnTo>
                      <a:pt x="5815530" y="19417"/>
                    </a:lnTo>
                    <a:lnTo>
                      <a:pt x="5769134" y="5019"/>
                    </a:lnTo>
                    <a:lnTo>
                      <a:pt x="571931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CB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-1014800" y="1167454"/>
                <a:ext cx="3192056" cy="1299051"/>
              </a:xfrm>
              <a:custGeom>
                <a:rect b="b" l="l" r="r" t="t"/>
                <a:pathLst>
                  <a:path extrusionOk="0" h="1484630" w="5966459">
                    <a:moveTo>
                      <a:pt x="5719064" y="0"/>
                    </a:moveTo>
                    <a:lnTo>
                      <a:pt x="247396" y="0"/>
                    </a:lnTo>
                    <a:lnTo>
                      <a:pt x="197538" y="5025"/>
                    </a:lnTo>
                    <a:lnTo>
                      <a:pt x="151101" y="19438"/>
                    </a:lnTo>
                    <a:lnTo>
                      <a:pt x="109077" y="42246"/>
                    </a:lnTo>
                    <a:lnTo>
                      <a:pt x="72463" y="72453"/>
                    </a:lnTo>
                    <a:lnTo>
                      <a:pt x="42253" y="109066"/>
                    </a:lnTo>
                    <a:lnTo>
                      <a:pt x="19442" y="151090"/>
                    </a:lnTo>
                    <a:lnTo>
                      <a:pt x="5026" y="197531"/>
                    </a:lnTo>
                    <a:lnTo>
                      <a:pt x="0" y="247395"/>
                    </a:lnTo>
                    <a:lnTo>
                      <a:pt x="0" y="1236979"/>
                    </a:lnTo>
                    <a:lnTo>
                      <a:pt x="5026" y="1286844"/>
                    </a:lnTo>
                    <a:lnTo>
                      <a:pt x="19442" y="1333285"/>
                    </a:lnTo>
                    <a:lnTo>
                      <a:pt x="42253" y="1375309"/>
                    </a:lnTo>
                    <a:lnTo>
                      <a:pt x="72463" y="1411922"/>
                    </a:lnTo>
                    <a:lnTo>
                      <a:pt x="109077" y="1442129"/>
                    </a:lnTo>
                    <a:lnTo>
                      <a:pt x="151101" y="1464937"/>
                    </a:lnTo>
                    <a:lnTo>
                      <a:pt x="197538" y="1479350"/>
                    </a:lnTo>
                    <a:lnTo>
                      <a:pt x="247396" y="1484376"/>
                    </a:lnTo>
                    <a:lnTo>
                      <a:pt x="5719064" y="1484376"/>
                    </a:lnTo>
                    <a:lnTo>
                      <a:pt x="5768928" y="1479350"/>
                    </a:lnTo>
                    <a:lnTo>
                      <a:pt x="5815369" y="1464937"/>
                    </a:lnTo>
                    <a:lnTo>
                      <a:pt x="5857393" y="1442129"/>
                    </a:lnTo>
                    <a:lnTo>
                      <a:pt x="5894006" y="1411922"/>
                    </a:lnTo>
                    <a:lnTo>
                      <a:pt x="5924213" y="1375309"/>
                    </a:lnTo>
                    <a:lnTo>
                      <a:pt x="5947021" y="1333285"/>
                    </a:lnTo>
                    <a:lnTo>
                      <a:pt x="5961434" y="1286844"/>
                    </a:lnTo>
                    <a:lnTo>
                      <a:pt x="5966460" y="1236979"/>
                    </a:lnTo>
                    <a:lnTo>
                      <a:pt x="5966460" y="247395"/>
                    </a:lnTo>
                    <a:lnTo>
                      <a:pt x="5961434" y="197531"/>
                    </a:lnTo>
                    <a:lnTo>
                      <a:pt x="5947021" y="151090"/>
                    </a:lnTo>
                    <a:lnTo>
                      <a:pt x="5924213" y="109066"/>
                    </a:lnTo>
                    <a:lnTo>
                      <a:pt x="5894006" y="72453"/>
                    </a:lnTo>
                    <a:lnTo>
                      <a:pt x="5857393" y="42246"/>
                    </a:lnTo>
                    <a:lnTo>
                      <a:pt x="5815369" y="19438"/>
                    </a:lnTo>
                    <a:lnTo>
                      <a:pt x="5768928" y="5025"/>
                    </a:lnTo>
                    <a:lnTo>
                      <a:pt x="5719064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rgbClr val="FFCB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6" name="Google Shape;186;p17"/>
            <p:cNvSpPr txBox="1"/>
            <p:nvPr/>
          </p:nvSpPr>
          <p:spPr>
            <a:xfrm>
              <a:off x="311147" y="1308097"/>
              <a:ext cx="4332900" cy="14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Challenge: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Create awareness about the club foot defect.</a:t>
              </a:r>
              <a:endParaRPr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Char char="-"/>
              </a:pPr>
              <a:r>
                <a:rPr lang="en-US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Trigger realization among meaningful individuals who ‘care’ to donate.</a:t>
              </a:r>
              <a:endParaRPr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 Medium"/>
                <a:buChar char="-"/>
              </a:pPr>
              <a:r>
                <a:rPr lang="en-US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Create engagement among our TG leading to donations and show intent of joining Rotary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7"/>
            <p:cNvSpPr txBox="1"/>
            <p:nvPr/>
          </p:nvSpPr>
          <p:spPr>
            <a:xfrm>
              <a:off x="613905" y="3042562"/>
              <a:ext cx="4130100" cy="11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trategy: Partnership with telecommunications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-"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Radio and TV ulization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-"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Documentary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-"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Footahon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